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
  </p:notesMasterIdLst>
  <p:sldIdLst>
    <p:sldId id="256" r:id="rId2"/>
    <p:sldId id="2465" r:id="rId3"/>
    <p:sldId id="2466" r:id="rId4"/>
    <p:sldId id="2467" r:id="rId5"/>
    <p:sldId id="2484" r:id="rId6"/>
    <p:sldId id="2485" r:id="rId7"/>
    <p:sldId id="2487" r:id="rId8"/>
    <p:sldId id="2486" r:id="rId9"/>
    <p:sldId id="2509" r:id="rId10"/>
    <p:sldId id="2468" r:id="rId11"/>
    <p:sldId id="2488" r:id="rId12"/>
    <p:sldId id="2489" r:id="rId13"/>
    <p:sldId id="2490" r:id="rId14"/>
    <p:sldId id="2479" r:id="rId15"/>
    <p:sldId id="2491" r:id="rId16"/>
    <p:sldId id="2495" r:id="rId17"/>
    <p:sldId id="2493" r:id="rId18"/>
    <p:sldId id="2481" r:id="rId19"/>
    <p:sldId id="2494" r:id="rId20"/>
    <p:sldId id="2492" r:id="rId21"/>
    <p:sldId id="2472" r:id="rId22"/>
    <p:sldId id="2477" r:id="rId23"/>
    <p:sldId id="2496" r:id="rId24"/>
    <p:sldId id="2497" r:id="rId25"/>
    <p:sldId id="2500" r:id="rId26"/>
    <p:sldId id="2501" r:id="rId27"/>
    <p:sldId id="2499" r:id="rId28"/>
    <p:sldId id="2502" r:id="rId29"/>
    <p:sldId id="2503" r:id="rId30"/>
    <p:sldId id="2504" r:id="rId31"/>
    <p:sldId id="2505" r:id="rId32"/>
    <p:sldId id="2506" r:id="rId33"/>
    <p:sldId id="2508" r:id="rId34"/>
    <p:sldId id="2510" r:id="rId35"/>
    <p:sldId id="2512" r:id="rId36"/>
    <p:sldId id="2513" r:id="rId37"/>
    <p:sldId id="2514" r:id="rId38"/>
    <p:sldId id="2515" r:id="rId39"/>
    <p:sldId id="2517" r:id="rId40"/>
    <p:sldId id="2525" r:id="rId41"/>
    <p:sldId id="2526" r:id="rId42"/>
    <p:sldId id="2516" r:id="rId43"/>
    <p:sldId id="2518" r:id="rId44"/>
    <p:sldId id="2519" r:id="rId45"/>
    <p:sldId id="2520" r:id="rId46"/>
    <p:sldId id="2521" r:id="rId47"/>
    <p:sldId id="2522" r:id="rId48"/>
    <p:sldId id="2523" r:id="rId49"/>
    <p:sldId id="2524" r:id="rId50"/>
    <p:sldId id="252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5C"/>
    <a:srgbClr val="A53F52"/>
    <a:srgbClr val="01023B"/>
    <a:srgbClr val="DB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899" autoAdjust="0"/>
  </p:normalViewPr>
  <p:slideViewPr>
    <p:cSldViewPr snapToGrid="0">
      <p:cViewPr>
        <p:scale>
          <a:sx n="100" d="100"/>
          <a:sy n="100" d="100"/>
        </p:scale>
        <p:origin x="936" y="7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E2044-5F20-4014-95E0-F0AF07512FE8}"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66FD-ECC2-4399-BA76-23D5D6DD8792}" type="slidenum">
              <a:rPr lang="en-US" smtClean="0"/>
              <a:t>‹#›</a:t>
            </a:fld>
            <a:endParaRPr lang="en-US"/>
          </a:p>
        </p:txBody>
      </p:sp>
    </p:spTree>
    <p:extLst>
      <p:ext uri="{BB962C8B-B14F-4D97-AF65-F5344CB8AC3E}">
        <p14:creationId xmlns:p14="http://schemas.microsoft.com/office/powerpoint/2010/main" val="24408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a:t>
            </a:fld>
            <a:endParaRPr lang="en-US"/>
          </a:p>
        </p:txBody>
      </p:sp>
    </p:spTree>
    <p:extLst>
      <p:ext uri="{BB962C8B-B14F-4D97-AF65-F5344CB8AC3E}">
        <p14:creationId xmlns:p14="http://schemas.microsoft.com/office/powerpoint/2010/main" val="104131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Prva </a:t>
            </a:r>
            <a:r>
              <a:rPr lang="en-US" dirty="0" err="1"/>
              <a:t>stvar</a:t>
            </a:r>
            <a:r>
              <a:rPr lang="en-US" dirty="0"/>
              <a:t> </a:t>
            </a:r>
            <a:r>
              <a:rPr lang="en-US" dirty="0" err="1"/>
              <a:t>koja</a:t>
            </a:r>
            <a:r>
              <a:rPr lang="en-US" dirty="0"/>
              <a:t> </a:t>
            </a:r>
            <a:r>
              <a:rPr lang="en-US" dirty="0" err="1"/>
              <a:t>nam</a:t>
            </a:r>
            <a:r>
              <a:rPr lang="en-US" dirty="0"/>
              <a:t> je </a:t>
            </a:r>
            <a:r>
              <a:rPr lang="en-US" dirty="0" err="1"/>
              <a:t>neophodna</a:t>
            </a:r>
            <a:r>
              <a:rPr lang="en-US" dirty="0"/>
              <a:t> </a:t>
            </a:r>
            <a:r>
              <a:rPr lang="en-US" dirty="0" err="1"/>
              <a:t>su</a:t>
            </a:r>
            <a:r>
              <a:rPr lang="en-US" dirty="0"/>
              <a:t> </a:t>
            </a:r>
            <a:r>
              <a:rPr lang="en-US" dirty="0" err="1"/>
              <a:t>kriptografske</a:t>
            </a:r>
            <a:r>
              <a:rPr lang="en-US" dirty="0"/>
              <a:t> hash </a:t>
            </a:r>
            <a:r>
              <a:rPr lang="en-US" dirty="0" err="1"/>
              <a:t>funkcije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sr-Latn-RS" dirty="0"/>
              <a:t>, 2</a:t>
            </a:r>
            <a:r>
              <a:rPr lang="en-US" dirty="0"/>
              <a:t>) He</a:t>
            </a:r>
            <a:r>
              <a:rPr lang="sr-Latn-RS" dirty="0"/>
              <a:t>š funkcije mapiraju ulazne podatke u izlaze fiksnih dužina sa što uniformnijom raspodelom. Ti izlazi se nazivaju heš vrednosti i isti ulaz uvek daje isti izlaz</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sr-Latn-RS" dirty="0"/>
              <a:t>one su naravno kompleksn</a:t>
            </a:r>
            <a:r>
              <a:rPr lang="en-US" dirty="0" err="1"/>
              <a:t>ije</a:t>
            </a:r>
            <a:r>
              <a:rPr lang="sr-Latn-RS" dirty="0"/>
              <a:t> od jednostavnog ostatka pri deljenju koji je ovde dat kao primer, neke od kolega pišu cele diplomske radove samo na ovu temu</a:t>
            </a:r>
            <a:r>
              <a:rPr lang="en-US" dirty="0"/>
              <a:t>. </a:t>
            </a:r>
            <a:r>
              <a:rPr lang="sr-Latn-RS" dirty="0"/>
              <a:t>Sigurnost ovih funkcija se zasniva na jednosmernim matematičkim operacijama koje namerno odbacuju deo ulaznih informacija poput pomenutog ostatka pri deljenju, i bitskih operacija shiftovanja i ekskluzivnog ILI, tako da je matematički potpuno nemoguće rekonstruisati ulaz na osnovu izlaza.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Ovde možete da vidite kako one funkcionišu u aplikaciji, dole su izlazi </a:t>
            </a:r>
            <a:r>
              <a:rPr lang="en-US" dirty="0" err="1"/>
              <a:t>poznatih</a:t>
            </a:r>
            <a:r>
              <a:rPr lang="en-US" dirty="0"/>
              <a:t> </a:t>
            </a:r>
            <a:r>
              <a:rPr lang="sr-Latn-RS" dirty="0"/>
              <a:t>heš funkcija za gornji proizvoljan unos. Izlazi su uvek iste veličine i ispisani su u heksadecimalnom obliku. Na dalje u primerima iz aplikacije ćemo koristiti samo SHA256.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Vi koristite ove funkcije sigurno koristite svaki dan na internetu, a da toga možda niste ni svesni. </a:t>
            </a:r>
          </a:p>
        </p:txBody>
      </p:sp>
      <p:sp>
        <p:nvSpPr>
          <p:cNvPr id="4" name="Slide Number Placeholder 3"/>
          <p:cNvSpPr>
            <a:spLocks noGrp="1"/>
          </p:cNvSpPr>
          <p:nvPr>
            <p:ph type="sldNum" sz="quarter" idx="5"/>
          </p:nvPr>
        </p:nvSpPr>
        <p:spPr/>
        <p:txBody>
          <a:bodyPr/>
          <a:lstStyle/>
          <a:p>
            <a:fld id="{95A566FD-ECC2-4399-BA76-23D5D6DD8792}" type="slidenum">
              <a:rPr lang="en-US" smtClean="0"/>
              <a:t>11</a:t>
            </a:fld>
            <a:endParaRPr lang="en-US"/>
          </a:p>
        </p:txBody>
      </p:sp>
    </p:spTree>
    <p:extLst>
      <p:ext uri="{BB962C8B-B14F-4D97-AF65-F5344CB8AC3E}">
        <p14:creationId xmlns:p14="http://schemas.microsoft.com/office/powerpoint/2010/main" val="198561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a:t>
            </a:r>
            <a:r>
              <a:rPr lang="en-US" dirty="0"/>
              <a:t>Blok se </a:t>
            </a:r>
            <a:r>
              <a:rPr lang="en-US" dirty="0" err="1"/>
              <a:t>sastoji</a:t>
            </a:r>
            <a:r>
              <a:rPr lang="en-US" dirty="0"/>
              <a:t> od </a:t>
            </a:r>
            <a:r>
              <a:rPr lang="en-US" dirty="0" err="1"/>
              <a:t>proizvoljnog</a:t>
            </a:r>
            <a:r>
              <a:rPr lang="en-US" dirty="0"/>
              <a:t> </a:t>
            </a:r>
            <a:r>
              <a:rPr lang="en-US" dirty="0" err="1"/>
              <a:t>sadr</a:t>
            </a:r>
            <a:r>
              <a:rPr lang="sr-Latn-RS" dirty="0"/>
              <a:t>žaja koji je deo ledgera označenog sa Data i dodatnih polja koja opisuju i obezbeđuju taj sadržaj</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Za početak ta dodatna polja su nam magični broj, tj. Magic koji predstavlja jedinstvenu celobrojnu oznaku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3.A) I Block ID koji je redni broj bloka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3.B) id i timestamp imaju istu funkcionalnost, a to je određivanje da li su blokovi u validnom poretku i sprečavanje naknadnog ubacivanja blokova u sred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Poslednje polje u bloku je heš vrednost bloka i ona predstavlja heširanu vrednost svih ostalih polja unutar bloka koja se konkateniraju, tj. spajaju zajedno</a:t>
            </a:r>
          </a:p>
        </p:txBody>
      </p:sp>
      <p:sp>
        <p:nvSpPr>
          <p:cNvPr id="4" name="Slide Number Placeholder 3"/>
          <p:cNvSpPr>
            <a:spLocks noGrp="1"/>
          </p:cNvSpPr>
          <p:nvPr>
            <p:ph type="sldNum" sz="quarter" idx="5"/>
          </p:nvPr>
        </p:nvSpPr>
        <p:spPr/>
        <p:txBody>
          <a:bodyPr/>
          <a:lstStyle/>
          <a:p>
            <a:fld id="{95A566FD-ECC2-4399-BA76-23D5D6DD8792}" type="slidenum">
              <a:rPr lang="en-US" smtClean="0"/>
              <a:t>12</a:t>
            </a:fld>
            <a:endParaRPr lang="en-US"/>
          </a:p>
        </p:txBody>
      </p:sp>
    </p:spTree>
    <p:extLst>
      <p:ext uri="{BB962C8B-B14F-4D97-AF65-F5344CB8AC3E}">
        <p14:creationId xmlns:p14="http://schemas.microsoft.com/office/powerpoint/2010/main" val="322358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u suprotnom, blok nije validan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Zbog ovoga ako izmenimo bilo koji blok u lancu, moraćemo da promenimo Prev polje narednog bloka, što će dalje propagacijom zahtevati da izmenimo sve blokove do kraja lanca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ali, u </a:t>
            </a:r>
            <a:r>
              <a:rPr lang="en-US" dirty="0" err="1"/>
              <a:t>glavnom</a:t>
            </a:r>
            <a:r>
              <a:rPr lang="en-US" dirty="0"/>
              <a:t> se </a:t>
            </a:r>
            <a:r>
              <a:rPr lang="en-US" dirty="0" err="1"/>
              <a:t>uzimaju</a:t>
            </a:r>
            <a:r>
              <a:rPr lang="en-US" dirty="0"/>
              <a:t> </a:t>
            </a:r>
            <a:r>
              <a:rPr lang="en-US" dirty="0" err="1"/>
              <a:t>sve</a:t>
            </a:r>
            <a:r>
              <a:rPr lang="en-US" dirty="0"/>
              <a:t> </a:t>
            </a:r>
            <a:r>
              <a:rPr lang="en-US" dirty="0" err="1"/>
              <a:t>nule</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a:t>
            </a:r>
            <a:r>
              <a:rPr lang="en-US" dirty="0"/>
              <a:t>) </a:t>
            </a:r>
            <a:r>
              <a:rPr lang="sr-Latn-RS" dirty="0"/>
              <a:t>P</a:t>
            </a:r>
            <a:r>
              <a:rPr lang="en-US" dirty="0" err="1"/>
              <a:t>rimetite</a:t>
            </a:r>
            <a:r>
              <a:rPr lang="en-US" dirty="0"/>
              <a:t> da </a:t>
            </a:r>
            <a:r>
              <a:rPr lang="en-US" dirty="0" err="1"/>
              <a:t>va</a:t>
            </a:r>
            <a:r>
              <a:rPr lang="sr-Latn-RS" dirty="0"/>
              <a:t>ži pravilo sa prethodnog slajda da ID-jevi blokova moraju da budu u inkrementalnom poretku, i da svi blokovi moraju da imaju isti magični broj</a:t>
            </a:r>
            <a:r>
              <a:rPr lang="en-US" dirty="0"/>
              <a:t>. </a:t>
            </a:r>
            <a:r>
              <a:rPr lang="sr-Latn-RS" dirty="0"/>
              <a:t>Polja i blokovi koji su nisu validni su označeni crvenom bojom.</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13</a:t>
            </a:fld>
            <a:endParaRPr lang="en-US"/>
          </a:p>
        </p:txBody>
      </p:sp>
    </p:spTree>
    <p:extLst>
      <p:ext uri="{BB962C8B-B14F-4D97-AF65-F5344CB8AC3E}">
        <p14:creationId xmlns:p14="http://schemas.microsoft.com/office/powerpoint/2010/main" val="396677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čak i neka slika ili video zapis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opet</a:t>
            </a:r>
            <a:r>
              <a:rPr lang="en-US" dirty="0"/>
              <a:t>, ne nu</a:t>
            </a:r>
            <a:r>
              <a:rPr lang="sr-Latn-RS" dirty="0"/>
              <a:t>žno novčane, ali pošto obrađujemo primer kriptovalute, kod nas će prethodno Data polje biti zamenjeno ovakvim spiskom transakcija, gde svaka transakcija sadrži 3)</a:t>
            </a:r>
          </a:p>
        </p:txBody>
      </p:sp>
      <p:sp>
        <p:nvSpPr>
          <p:cNvPr id="4" name="Slide Number Placeholder 3"/>
          <p:cNvSpPr>
            <a:spLocks noGrp="1"/>
          </p:cNvSpPr>
          <p:nvPr>
            <p:ph type="sldNum" sz="quarter" idx="5"/>
          </p:nvPr>
        </p:nvSpPr>
        <p:spPr/>
        <p:txBody>
          <a:bodyPr/>
          <a:lstStyle/>
          <a:p>
            <a:fld id="{95A566FD-ECC2-4399-BA76-23D5D6DD8792}" type="slidenum">
              <a:rPr lang="en-US" smtClean="0"/>
              <a:t>14</a:t>
            </a:fld>
            <a:endParaRPr lang="en-US"/>
          </a:p>
        </p:txBody>
      </p:sp>
    </p:spTree>
    <p:extLst>
      <p:ext uri="{BB962C8B-B14F-4D97-AF65-F5344CB8AC3E}">
        <p14:creationId xmlns:p14="http://schemas.microsoft.com/office/powerpoint/2010/main" val="325753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 dolazimo do prvog problema, a to je kako sprečiti pošiljaoca da pošalje više tokena nego što zapravo ima, obzirom da nemamo centralni autoritet poput banke koji može da proveri stanje na računu pre upisa transakcije na ledger?</a:t>
            </a:r>
          </a:p>
        </p:txBody>
      </p:sp>
      <p:sp>
        <p:nvSpPr>
          <p:cNvPr id="4" name="Slide Number Placeholder 3"/>
          <p:cNvSpPr>
            <a:spLocks noGrp="1"/>
          </p:cNvSpPr>
          <p:nvPr>
            <p:ph type="sldNum" sz="quarter" idx="5"/>
          </p:nvPr>
        </p:nvSpPr>
        <p:spPr/>
        <p:txBody>
          <a:bodyPr/>
          <a:lstStyle/>
          <a:p>
            <a:fld id="{95A566FD-ECC2-4399-BA76-23D5D6DD8792}" type="slidenum">
              <a:rPr lang="en-US" smtClean="0"/>
              <a:t>15</a:t>
            </a:fld>
            <a:endParaRPr lang="en-US"/>
          </a:p>
        </p:txBody>
      </p:sp>
    </p:spTree>
    <p:extLst>
      <p:ext uri="{BB962C8B-B14F-4D97-AF65-F5344CB8AC3E}">
        <p14:creationId xmlns:p14="http://schemas.microsoft.com/office/powerpoint/2010/main" val="24446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možemo rešiti uvođenjem posebnih pravila koje svaka transakcija mora da poštuje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Svakoj transakciji uvodimo nove polje References u kojoj se nalazi lista prethodnih blokova koji se navode kao dokaz porekla novca. Ukupna količina tokena koje je pošiljalac PRIMIO u tim blokovima je ulaz 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Takođe svaku transakciju rastavljamo na dva dela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2.1) Zadržavamo originalnu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2.2</a:t>
            </a:r>
            <a:r>
              <a:rPr lang="en-US" dirty="0"/>
              <a:t>) </a:t>
            </a:r>
            <a:r>
              <a:rPr lang="sr-Latn-RS" dirty="0"/>
              <a:t>I uvodimo novu povratnu transakciju gde pošiljalac sam sebi vraća preostale tokene. Ove dve podtransakcije su takozvani izlaz cele transakcije</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16</a:t>
            </a:fld>
            <a:endParaRPr lang="en-US"/>
          </a:p>
        </p:txBody>
      </p:sp>
    </p:spTree>
    <p:extLst>
      <p:ext uri="{BB962C8B-B14F-4D97-AF65-F5344CB8AC3E}">
        <p14:creationId xmlns:p14="http://schemas.microsoft.com/office/powerpoint/2010/main" val="5090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i logično nije moguće referisati se na neki sledeći blok</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kako bi transakcija bila validna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slici je primer nevalidne transakcije jer je Nichole u blokovima 2 i 3 ukupno primila 10 tokena a ovde pokušava da pošalje malo više od 12 tokena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Ali sada se postavlja pitanje, šta se dešava na početku lanca? Na šta se referišu prve transakcije, tj. kako uopšte novi tokeni ulaze u sistem?</a:t>
            </a:r>
          </a:p>
        </p:txBody>
      </p:sp>
      <p:sp>
        <p:nvSpPr>
          <p:cNvPr id="4" name="Slide Number Placeholder 3"/>
          <p:cNvSpPr>
            <a:spLocks noGrp="1"/>
          </p:cNvSpPr>
          <p:nvPr>
            <p:ph type="sldNum" sz="quarter" idx="5"/>
          </p:nvPr>
        </p:nvSpPr>
        <p:spPr/>
        <p:txBody>
          <a:bodyPr/>
          <a:lstStyle/>
          <a:p>
            <a:fld id="{95A566FD-ECC2-4399-BA76-23D5D6DD8792}" type="slidenum">
              <a:rPr lang="en-US" smtClean="0"/>
              <a:t>17</a:t>
            </a:fld>
            <a:endParaRPr lang="en-US"/>
          </a:p>
        </p:txBody>
      </p:sp>
    </p:spTree>
    <p:extLst>
      <p:ext uri="{BB962C8B-B14F-4D97-AF65-F5344CB8AC3E}">
        <p14:creationId xmlns:p14="http://schemas.microsoft.com/office/powerpoint/2010/main" val="194115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već količinu i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čiji je primalac kreator tog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Videćemo kasnije kako se određuje ko je primalac coinbase transakcije u ostalim blokovima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Sada nastaje novi problem, a to je kako ćemo regulisati inflaciju? U lanac se stalno dodaju novi blokovi, a nema smisla beskonačno upumpavati nove tokene u sistem, jer bi onda izgubili na vrednosti.</a:t>
            </a:r>
          </a:p>
        </p:txBody>
      </p:sp>
      <p:sp>
        <p:nvSpPr>
          <p:cNvPr id="4" name="Slide Number Placeholder 3"/>
          <p:cNvSpPr>
            <a:spLocks noGrp="1"/>
          </p:cNvSpPr>
          <p:nvPr>
            <p:ph type="sldNum" sz="quarter" idx="5"/>
          </p:nvPr>
        </p:nvSpPr>
        <p:spPr/>
        <p:txBody>
          <a:bodyPr/>
          <a:lstStyle/>
          <a:p>
            <a:fld id="{95A566FD-ECC2-4399-BA76-23D5D6DD8792}" type="slidenum">
              <a:rPr lang="en-US" smtClean="0"/>
              <a:t>18</a:t>
            </a:fld>
            <a:endParaRPr lang="en-US"/>
          </a:p>
        </p:txBody>
      </p:sp>
    </p:spTree>
    <p:extLst>
      <p:ext uri="{BB962C8B-B14F-4D97-AF65-F5344CB8AC3E}">
        <p14:creationId xmlns:p14="http://schemas.microsoft.com/office/powerpoint/2010/main" val="371224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Ovo ćemo regulisati koristeći matematiku naravno. Ograničićemo ukupnu količinu novca u sistemu.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Tako što ćemo prepoloviti coinbase na svakih N blokova. Primera radi N je 5 u mojoj implementaciji, a 210,000 kod Bitcoin-a.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Na svakih pet blokova se coinbase prepolovi, možemo da izvučemo 5 puta 20 tokena ispred zagrade i da dobijemo beskonačni geometrijski red. Ko se seća matematike iz prve godine zna da je ovo 2 tako da dobijemo da je moj sistem matematički maksimalno ograničen na 200 tokena.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Mala napomena samo: stvaran broj tokena će biti malo manji od ovoga zato što postoji limit sa koliko malim brojevima računari zapravo mogu da rade.</a:t>
            </a:r>
          </a:p>
        </p:txBody>
      </p:sp>
      <p:sp>
        <p:nvSpPr>
          <p:cNvPr id="4" name="Slide Number Placeholder 3"/>
          <p:cNvSpPr>
            <a:spLocks noGrp="1"/>
          </p:cNvSpPr>
          <p:nvPr>
            <p:ph type="sldNum" sz="quarter" idx="5"/>
          </p:nvPr>
        </p:nvSpPr>
        <p:spPr/>
        <p:txBody>
          <a:bodyPr/>
          <a:lstStyle/>
          <a:p>
            <a:fld id="{95A566FD-ECC2-4399-BA76-23D5D6DD8792}" type="slidenum">
              <a:rPr lang="en-US" smtClean="0"/>
              <a:t>19</a:t>
            </a:fld>
            <a:endParaRPr lang="en-US"/>
          </a:p>
        </p:txBody>
      </p:sp>
    </p:spTree>
    <p:extLst>
      <p:ext uri="{BB962C8B-B14F-4D97-AF65-F5344CB8AC3E}">
        <p14:creationId xmlns:p14="http://schemas.microsoft.com/office/powerpoint/2010/main" val="280264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Ovde možete na primeru videti sve što smo malopre prešli: transakcije, reference i coinbase. Već sada postaje malo komplikovano napadaču da izmeni blok u sred lanca zbog svih budućih referenci koje će takođe morati da promeni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Međutim pošto je ovo kao što smo rekli digitalin</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javni ledger što znači da je </a:t>
            </a:r>
            <a:r>
              <a:rPr lang="en-US" dirty="0" err="1">
                <a:solidFill>
                  <a:sysClr val="windowText" lastClr="000000"/>
                </a:solidFill>
                <a:latin typeface="Calibri" panose="020F0502020204030204"/>
              </a:rPr>
              <a:t>javno</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dostupan</a:t>
            </a:r>
            <a:r>
              <a:rPr lang="sr-Latn-RS" dirty="0">
                <a:solidFill>
                  <a:sysClr val="windowText" lastClr="000000"/>
                </a:solidFill>
                <a:latin typeface="Calibri" panose="020F0502020204030204"/>
              </a:rPr>
              <a:t> i da bilo ko može da dopiše ili izmeni transakciju, očigledno nam je neophodan neki mehanizam koji bi sprečio korisnike da dodaju transakcije u tuđe 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solidFill>
                  <a:sysClr val="windowText" lastClr="000000"/>
                </a:solidFill>
                <a:latin typeface="Calibri" panose="020F0502020204030204"/>
              </a:rPr>
              <a:t>Pitanje) Na primer trenutno ništa ne sprečava Džordža da doda transakciju</a:t>
            </a:r>
            <a:r>
              <a:rPr lang="en-US" dirty="0">
                <a:solidFill>
                  <a:sysClr val="windowText" lastClr="000000"/>
                </a:solidFill>
                <a:latin typeface="Calibri" panose="020F0502020204030204"/>
              </a:rPr>
              <a:t> </a:t>
            </a:r>
            <a:r>
              <a:rPr lang="en-US" dirty="0" err="1">
                <a:solidFill>
                  <a:sysClr val="windowText" lastClr="000000"/>
                </a:solidFill>
                <a:latin typeface="Calibri" panose="020F0502020204030204"/>
              </a:rPr>
              <a:t>gde</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Mark </a:t>
            </a:r>
            <a:r>
              <a:rPr lang="en-US" dirty="0" err="1">
                <a:solidFill>
                  <a:sysClr val="windowText" lastClr="000000"/>
                </a:solidFill>
                <a:latin typeface="Calibri" panose="020F0502020204030204"/>
              </a:rPr>
              <a:t>njemu</a:t>
            </a:r>
            <a:r>
              <a:rPr lang="en-US" dirty="0">
                <a:solidFill>
                  <a:sysClr val="windowText" lastClr="000000"/>
                </a:solidFill>
                <a:latin typeface="Calibri" panose="020F0502020204030204"/>
              </a:rPr>
              <a:t> </a:t>
            </a:r>
            <a:r>
              <a:rPr lang="sr-Latn-RS" dirty="0">
                <a:solidFill>
                  <a:sysClr val="windowText" lastClr="000000"/>
                </a:solidFill>
                <a:latin typeface="Calibri" panose="020F0502020204030204"/>
              </a:rPr>
              <a:t>šalje 25</a:t>
            </a:r>
            <a:r>
              <a:rPr lang="en-US" sz="1200" dirty="0">
                <a:solidFill>
                  <a:srgbClr val="01023B"/>
                </a:solidFill>
                <a:latin typeface="Calibri" panose="020F0502020204030204"/>
              </a:rPr>
              <a:t>£</a:t>
            </a:r>
            <a:r>
              <a:rPr lang="sr-Latn-RS" sz="1200" dirty="0">
                <a:solidFill>
                  <a:srgbClr val="01023B"/>
                </a:solidFill>
                <a:latin typeface="Calibri" panose="020F0502020204030204"/>
              </a:rPr>
              <a:t>. </a:t>
            </a:r>
            <a:r>
              <a:rPr lang="sr-Latn-RS" dirty="0"/>
              <a:t>To znači da moramo obezbedimo način na koji Mark može da potvrdi da je baš ON taj koji je kreirao svaku svoju transakciju. </a:t>
            </a:r>
            <a:endParaRPr lang="sr-Latn-RS" dirty="0">
              <a:solidFill>
                <a:sysClr val="windowText" lastClr="000000"/>
              </a:solidFill>
              <a:latin typeface="Calibri" panose="020F0502020204030204"/>
            </a:endParaRPr>
          </a:p>
        </p:txBody>
      </p:sp>
      <p:sp>
        <p:nvSpPr>
          <p:cNvPr id="4" name="Slide Number Placeholder 3"/>
          <p:cNvSpPr>
            <a:spLocks noGrp="1"/>
          </p:cNvSpPr>
          <p:nvPr>
            <p:ph type="sldNum" sz="quarter" idx="5"/>
          </p:nvPr>
        </p:nvSpPr>
        <p:spPr/>
        <p:txBody>
          <a:bodyPr/>
          <a:lstStyle/>
          <a:p>
            <a:fld id="{95A566FD-ECC2-4399-BA76-23D5D6DD8792}" type="slidenum">
              <a:rPr lang="en-US" smtClean="0"/>
              <a:t>20</a:t>
            </a:fld>
            <a:endParaRPr lang="en-US"/>
          </a:p>
        </p:txBody>
      </p:sp>
    </p:spTree>
    <p:extLst>
      <p:ext uri="{BB962C8B-B14F-4D97-AF65-F5344CB8AC3E}">
        <p14:creationId xmlns:p14="http://schemas.microsoft.com/office/powerpoint/2010/main" val="3876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današnja agenda:</a:t>
            </a:r>
          </a:p>
          <a:p>
            <a:pPr marL="228600" indent="-228600">
              <a:buAutoNum type="arabicParenR"/>
            </a:pPr>
            <a:r>
              <a:rPr lang="sr-Latn-RS" dirty="0"/>
              <a:t>Napraviću kratak uvod</a:t>
            </a:r>
          </a:p>
          <a:p>
            <a:pPr marL="228600" indent="-228600">
              <a:buAutoNum type="arabicParenR"/>
            </a:pPr>
            <a:r>
              <a:rPr lang="sr-Latn-RS" dirty="0"/>
              <a:t>Videćemo arhitekturu implementiranog rešenja</a:t>
            </a:r>
          </a:p>
          <a:p>
            <a:pPr marL="228600" indent="-228600">
              <a:buAutoNum type="arabicParenR"/>
            </a:pPr>
            <a:r>
              <a:rPr lang="sr-Latn-RS" dirty="0"/>
              <a:t>Zatim ćemo proći kroz ceo sistem i deo po deo graditi blockchain</a:t>
            </a:r>
          </a:p>
          <a:p>
            <a:pPr marL="228600" indent="-228600">
              <a:buAutoNum type="arabicParenR"/>
            </a:pPr>
            <a:r>
              <a:rPr lang="sr-Latn-RS" dirty="0"/>
              <a:t>I na kraju ću vam dati moj zaključak o samoj blockchain tehnologiji</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2</a:t>
            </a:fld>
            <a:endParaRPr lang="en-US"/>
          </a:p>
        </p:txBody>
      </p:sp>
    </p:spTree>
    <p:extLst>
      <p:ext uri="{BB962C8B-B14F-4D97-AF65-F5344CB8AC3E}">
        <p14:creationId xmlns:p14="http://schemas.microsoft.com/office/powerpoint/2010/main" val="278271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Tu na scenu stupaju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privatni čuvamo u tajnosti</a:t>
            </a:r>
            <a:r>
              <a:rPr lang="en-US" dirty="0"/>
              <a:t> </a:t>
            </a:r>
            <a:r>
              <a:rPr lang="en-US" dirty="0" err="1"/>
              <a:t>i</a:t>
            </a:r>
            <a:r>
              <a:rPr lang="en-US" dirty="0"/>
              <a:t> </a:t>
            </a:r>
            <a:r>
              <a:rPr lang="en-US" dirty="0" err="1"/>
              <a:t>poznat</a:t>
            </a:r>
            <a:r>
              <a:rPr lang="en-US" dirty="0"/>
              <a:t> je </a:t>
            </a:r>
            <a:r>
              <a:rPr lang="en-US" dirty="0" err="1"/>
              <a:t>samo</a:t>
            </a:r>
            <a:r>
              <a:rPr lang="en-US" dirty="0"/>
              <a:t> </a:t>
            </a:r>
            <a:r>
              <a:rPr lang="en-US" dirty="0" err="1"/>
              <a:t>nama</a:t>
            </a:r>
            <a:r>
              <a:rPr lang="sr-Latn-RS" dirty="0"/>
              <a:t>, a javni oglašavamo </a:t>
            </a:r>
            <a:r>
              <a:rPr lang="en-US" dirty="0" err="1"/>
              <a:t>svima</a:t>
            </a:r>
            <a:r>
              <a:rPr lang="sr-Latn-R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tako da nije moguće unazad dobiti privatni na osnovu javnog</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Digitalne potpise takođe koristite svakodnevno na internetu gde zapravo klijent i server potpisuju svoju komunikaciju.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a:t>
            </a:r>
            <a:r>
              <a:rPr lang="en-US" dirty="0"/>
              <a:t>) U </a:t>
            </a:r>
            <a:r>
              <a:rPr lang="en-US" dirty="0" err="1"/>
              <a:t>Srbiji</a:t>
            </a:r>
            <a:r>
              <a:rPr lang="en-US" dirty="0"/>
              <a:t> za li</a:t>
            </a:r>
            <a:r>
              <a:rPr lang="sr-Latn-RS" dirty="0"/>
              <a:t>čne digitalni potpise zakonski su dozvoljeni... Možda neko od vas već ima digitalni potpis učitan u čip od lične karte.</a:t>
            </a:r>
          </a:p>
        </p:txBody>
      </p:sp>
      <p:sp>
        <p:nvSpPr>
          <p:cNvPr id="4" name="Slide Number Placeholder 3"/>
          <p:cNvSpPr>
            <a:spLocks noGrp="1"/>
          </p:cNvSpPr>
          <p:nvPr>
            <p:ph type="sldNum" sz="quarter" idx="5"/>
          </p:nvPr>
        </p:nvSpPr>
        <p:spPr/>
        <p:txBody>
          <a:bodyPr/>
          <a:lstStyle/>
          <a:p>
            <a:fld id="{95A566FD-ECC2-4399-BA76-23D5D6DD8792}" type="slidenum">
              <a:rPr lang="en-US" smtClean="0"/>
              <a:t>21</a:t>
            </a:fld>
            <a:endParaRPr lang="en-US"/>
          </a:p>
        </p:txBody>
      </p:sp>
    </p:spTree>
    <p:extLst>
      <p:ext uri="{BB962C8B-B14F-4D97-AF65-F5344CB8AC3E}">
        <p14:creationId xmlns:p14="http://schemas.microsoft.com/office/powerpoint/2010/main" val="82026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Kako se koriste digitalni potpisi?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1.B) a ne od nekoga ko se lažno predstavlja kao pošiljalac</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koju zatim SAMO on može dekriptovati njegovim privatnim ključem.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Slika) Ukoliko sajt koristi httpS protokol, što je veliki procenat današnjih sajtova, možete da kliknete na katanac u search baru u browseru i proverite koji sertifikat sa kojim algoritmom za digitalno potpisivanje koristi sajt. Na primer sajt ETF-a koristi RSA enkripciju, kao i većina današnjih sajtova. Sa druge strane Bitcoin koristi ECDSA koji je ujedno sigurniji i brži tako da sam i ja u svojoj implementaciji takođe koristio ECDSA.</a:t>
            </a:r>
          </a:p>
        </p:txBody>
      </p:sp>
      <p:sp>
        <p:nvSpPr>
          <p:cNvPr id="4" name="Slide Number Placeholder 3"/>
          <p:cNvSpPr>
            <a:spLocks noGrp="1"/>
          </p:cNvSpPr>
          <p:nvPr>
            <p:ph type="sldNum" sz="quarter" idx="5"/>
          </p:nvPr>
        </p:nvSpPr>
        <p:spPr/>
        <p:txBody>
          <a:bodyPr/>
          <a:lstStyle/>
          <a:p>
            <a:fld id="{95A566FD-ECC2-4399-BA76-23D5D6DD8792}" type="slidenum">
              <a:rPr lang="en-US" smtClean="0"/>
              <a:t>22</a:t>
            </a:fld>
            <a:endParaRPr lang="en-US"/>
          </a:p>
        </p:txBody>
      </p:sp>
    </p:spTree>
    <p:extLst>
      <p:ext uri="{BB962C8B-B14F-4D97-AF65-F5344CB8AC3E}">
        <p14:creationId xmlns:p14="http://schemas.microsoft.com/office/powerpoint/2010/main" val="3828476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Malo ćemo proleteti kroz način njegovog funkcionisanja, jer je dosta komplikovan.</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a:t>
            </a:r>
            <a:r>
              <a:rPr lang="en-US" dirty="0"/>
              <a:t>) </a:t>
            </a:r>
            <a:r>
              <a:rPr lang="en-US" dirty="0" err="1"/>
              <a:t>Ovaj</a:t>
            </a:r>
            <a:r>
              <a:rPr lang="en-US" dirty="0"/>
              <a:t> </a:t>
            </a:r>
            <a:r>
              <a:rPr lang="en-US" dirty="0" err="1"/>
              <a:t>algoritam</a:t>
            </a:r>
            <a:r>
              <a:rPr lang="en-US" dirty="0"/>
              <a:t> … mod </a:t>
            </a:r>
            <a:r>
              <a:rPr lang="sr-Latn-RS" dirty="0"/>
              <a:t>je ostatak pri deljenju, a mod </a:t>
            </a:r>
            <a:r>
              <a:rPr lang="en-US" dirty="0"/>
              <a:t>p </a:t>
            </a:r>
            <a:r>
              <a:rPr lang="en-US" dirty="0" err="1"/>
              <a:t>zna</a:t>
            </a:r>
            <a:r>
              <a:rPr lang="sr-Latn-RS" dirty="0"/>
              <a:t>či da su krive i sva izračunavanja nad konačnim poljem veličine p. </a:t>
            </a:r>
            <a:r>
              <a:rPr lang="en-US" dirty="0" err="1"/>
              <a:t>Vizuelni</a:t>
            </a:r>
            <a:r>
              <a:rPr lang="en-US" dirty="0"/>
              <a:t> </a:t>
            </a:r>
            <a:r>
              <a:rPr lang="en-US" dirty="0" err="1"/>
              <a:t>primeri</a:t>
            </a:r>
            <a:r>
              <a:rPr lang="en-US" dirty="0"/>
              <a:t> </a:t>
            </a:r>
            <a:r>
              <a:rPr lang="en-US" dirty="0" err="1"/>
              <a:t>su</a:t>
            </a:r>
            <a:r>
              <a:rPr lang="en-US" dirty="0"/>
              <a:t> </a:t>
            </a:r>
            <a:r>
              <a:rPr lang="sr-Latn-RS" dirty="0"/>
              <a:t>u glavnom </a:t>
            </a:r>
            <a:r>
              <a:rPr lang="en-US" dirty="0" err="1"/>
              <a:t>nad</a:t>
            </a:r>
            <a:r>
              <a:rPr lang="en-US" dirty="0"/>
              <a:t> </a:t>
            </a:r>
            <a:r>
              <a:rPr lang="en-US" dirty="0" err="1"/>
              <a:t>beskona</a:t>
            </a:r>
            <a:r>
              <a:rPr lang="sr-Latn-RS" dirty="0"/>
              <a:t>čnim poljem realnih brojeva, tj. jednačina bi bila bez mod p, jer je u suprotnom veoma teško, tj. nemoguće zamisliti šta se dešava</a:t>
            </a:r>
          </a:p>
        </p:txBody>
      </p:sp>
      <p:sp>
        <p:nvSpPr>
          <p:cNvPr id="4" name="Slide Number Placeholder 3"/>
          <p:cNvSpPr>
            <a:spLocks noGrp="1"/>
          </p:cNvSpPr>
          <p:nvPr>
            <p:ph type="sldNum" sz="quarter" idx="5"/>
          </p:nvPr>
        </p:nvSpPr>
        <p:spPr/>
        <p:txBody>
          <a:bodyPr/>
          <a:lstStyle/>
          <a:p>
            <a:fld id="{95A566FD-ECC2-4399-BA76-23D5D6DD8792}" type="slidenum">
              <a:rPr lang="en-US" smtClean="0"/>
              <a:t>23</a:t>
            </a:fld>
            <a:endParaRPr lang="en-US"/>
          </a:p>
        </p:txBody>
      </p:sp>
    </p:spTree>
    <p:extLst>
      <p:ext uri="{BB962C8B-B14F-4D97-AF65-F5344CB8AC3E}">
        <p14:creationId xmlns:p14="http://schemas.microsoft.com/office/powerpoint/2010/main" val="75875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Jer to otprilike izgleda ovako nekako. Čak ni ovaj grafički kalkulator ne može skroz precizno da predstavi ovu jednačinu.</a:t>
            </a:r>
          </a:p>
        </p:txBody>
      </p:sp>
      <p:sp>
        <p:nvSpPr>
          <p:cNvPr id="4" name="Slide Number Placeholder 3"/>
          <p:cNvSpPr>
            <a:spLocks noGrp="1"/>
          </p:cNvSpPr>
          <p:nvPr>
            <p:ph type="sldNum" sz="quarter" idx="5"/>
          </p:nvPr>
        </p:nvSpPr>
        <p:spPr/>
        <p:txBody>
          <a:bodyPr/>
          <a:lstStyle/>
          <a:p>
            <a:fld id="{95A566FD-ECC2-4399-BA76-23D5D6DD8792}" type="slidenum">
              <a:rPr lang="en-US" smtClean="0"/>
              <a:t>24</a:t>
            </a:fld>
            <a:endParaRPr lang="en-US"/>
          </a:p>
        </p:txBody>
      </p:sp>
    </p:spTree>
    <p:extLst>
      <p:ext uri="{BB962C8B-B14F-4D97-AF65-F5344CB8AC3E}">
        <p14:creationId xmlns:p14="http://schemas.microsoft.com/office/powerpoint/2010/main" val="163933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Definisaćemo operaciju sabiranja tačaka na krivoj tako što provučemo pravu kroz tačke koje sabiramo i kao rezulat uzimamo presek te prave sa krivom, ali sa suprotnom y vrednošću. Uvek će postojati ova preslikana tačka jer je kriva zbog y na kvadrat simetrična u odnosu na x osu.</a:t>
            </a:r>
          </a:p>
        </p:txBody>
      </p:sp>
      <p:sp>
        <p:nvSpPr>
          <p:cNvPr id="4" name="Slide Number Placeholder 3"/>
          <p:cNvSpPr>
            <a:spLocks noGrp="1"/>
          </p:cNvSpPr>
          <p:nvPr>
            <p:ph type="sldNum" sz="quarter" idx="5"/>
          </p:nvPr>
        </p:nvSpPr>
        <p:spPr/>
        <p:txBody>
          <a:bodyPr/>
          <a:lstStyle/>
          <a:p>
            <a:fld id="{95A566FD-ECC2-4399-BA76-23D5D6DD8792}" type="slidenum">
              <a:rPr lang="en-US" smtClean="0"/>
              <a:t>25</a:t>
            </a:fld>
            <a:endParaRPr lang="en-US"/>
          </a:p>
        </p:txBody>
      </p:sp>
    </p:spTree>
    <p:extLst>
      <p:ext uri="{BB962C8B-B14F-4D97-AF65-F5344CB8AC3E}">
        <p14:creationId xmlns:p14="http://schemas.microsoft.com/office/powerpoint/2010/main" val="33673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Slično tome, ukoliko sabiramo tačku samu sa sobom, povlačimo tangentu u toj tački i uzimamo preslikanu tačku u odnosu na presek tangente sa krivom.</a:t>
            </a:r>
          </a:p>
        </p:txBody>
      </p:sp>
      <p:sp>
        <p:nvSpPr>
          <p:cNvPr id="4" name="Slide Number Placeholder 3"/>
          <p:cNvSpPr>
            <a:spLocks noGrp="1"/>
          </p:cNvSpPr>
          <p:nvPr>
            <p:ph type="sldNum" sz="quarter" idx="5"/>
          </p:nvPr>
        </p:nvSpPr>
        <p:spPr/>
        <p:txBody>
          <a:bodyPr/>
          <a:lstStyle/>
          <a:p>
            <a:fld id="{95A566FD-ECC2-4399-BA76-23D5D6DD8792}" type="slidenum">
              <a:rPr lang="en-US" smtClean="0"/>
              <a:t>26</a:t>
            </a:fld>
            <a:endParaRPr lang="en-US"/>
          </a:p>
        </p:txBody>
      </p:sp>
    </p:spTree>
    <p:extLst>
      <p:ext uri="{BB962C8B-B14F-4D97-AF65-F5344CB8AC3E}">
        <p14:creationId xmlns:p14="http://schemas.microsoft.com/office/powerpoint/2010/main" val="259448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Sada možemo da definišemo operaciju množenja tačke na krivoj skalarom malo n, tako što tačku saberemo samu sa sobom malo n puta. </a:t>
            </a:r>
          </a:p>
        </p:txBody>
      </p:sp>
      <p:sp>
        <p:nvSpPr>
          <p:cNvPr id="4" name="Slide Number Placeholder 3"/>
          <p:cNvSpPr>
            <a:spLocks noGrp="1"/>
          </p:cNvSpPr>
          <p:nvPr>
            <p:ph type="sldNum" sz="quarter" idx="5"/>
          </p:nvPr>
        </p:nvSpPr>
        <p:spPr/>
        <p:txBody>
          <a:bodyPr/>
          <a:lstStyle/>
          <a:p>
            <a:fld id="{95A566FD-ECC2-4399-BA76-23D5D6DD8792}" type="slidenum">
              <a:rPr lang="en-US" smtClean="0"/>
              <a:t>27</a:t>
            </a:fld>
            <a:endParaRPr lang="en-US"/>
          </a:p>
        </p:txBody>
      </p:sp>
    </p:spTree>
    <p:extLst>
      <p:ext uri="{BB962C8B-B14F-4D97-AF65-F5344CB8AC3E}">
        <p14:creationId xmlns:p14="http://schemas.microsoft.com/office/powerpoint/2010/main" val="2516707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bi izgledalo ovako u beskonačnom polju.</a:t>
            </a:r>
          </a:p>
        </p:txBody>
      </p:sp>
      <p:sp>
        <p:nvSpPr>
          <p:cNvPr id="4" name="Slide Number Placeholder 3"/>
          <p:cNvSpPr>
            <a:spLocks noGrp="1"/>
          </p:cNvSpPr>
          <p:nvPr>
            <p:ph type="sldNum" sz="quarter" idx="5"/>
          </p:nvPr>
        </p:nvSpPr>
        <p:spPr/>
        <p:txBody>
          <a:bodyPr/>
          <a:lstStyle/>
          <a:p>
            <a:fld id="{95A566FD-ECC2-4399-BA76-23D5D6DD8792}" type="slidenum">
              <a:rPr lang="en-US" smtClean="0"/>
              <a:t>28</a:t>
            </a:fld>
            <a:endParaRPr lang="en-US"/>
          </a:p>
        </p:txBody>
      </p:sp>
    </p:spTree>
    <p:extLst>
      <p:ext uri="{BB962C8B-B14F-4D97-AF65-F5344CB8AC3E}">
        <p14:creationId xmlns:p14="http://schemas.microsoft.com/office/powerpoint/2010/main" val="121139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5) Sigurnost ovog algoritma zapravo leži u tome što u konačnom polju ove operacije nemaju svoj inverz, tj. ne možemo računski da pronađemo n ako poznajemo početnu tačku P i tačku koja je rezultat množenja Q.</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Ova prva jednačina je primer eliptičke krive koju koristi Microsoft za kodiranje audio video sadržaja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7) Poslednja jednačina je zapravo jednačina koju Bitcoin i moja implementacija koriste. Zbog određenih matematičkih atributa koja ova kriva poseduje, moguće je da ona bude ovako jednostavnog oblika (a je nula) što kompjuterima olakšava i ubrzava računanje sa njom, a da pritom ostane sigurna. Veoma bitna stavka jeste da je P prost broj, u ovom slučaju neki nezamislivo veliki prost broj.</a:t>
            </a:r>
          </a:p>
        </p:txBody>
      </p:sp>
      <p:sp>
        <p:nvSpPr>
          <p:cNvPr id="4" name="Slide Number Placeholder 3"/>
          <p:cNvSpPr>
            <a:spLocks noGrp="1"/>
          </p:cNvSpPr>
          <p:nvPr>
            <p:ph type="sldNum" sz="quarter" idx="5"/>
          </p:nvPr>
        </p:nvSpPr>
        <p:spPr/>
        <p:txBody>
          <a:bodyPr/>
          <a:lstStyle/>
          <a:p>
            <a:fld id="{95A566FD-ECC2-4399-BA76-23D5D6DD8792}" type="slidenum">
              <a:rPr lang="en-US" smtClean="0"/>
              <a:t>29</a:t>
            </a:fld>
            <a:endParaRPr lang="en-US"/>
          </a:p>
        </p:txBody>
      </p:sp>
    </p:spTree>
    <p:extLst>
      <p:ext uri="{BB962C8B-B14F-4D97-AF65-F5344CB8AC3E}">
        <p14:creationId xmlns:p14="http://schemas.microsoft.com/office/powerpoint/2010/main" val="1448025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primer kako to otprilike izgleda u konačnom polju. Matematički mi možemo da izračunamo koliko ima ukupno validnih celobrojnih rešenja jednačine na osnovu njenih parametara. Rešenja moraju biti celobrojna jer radimo sa ostatkom pri deljenju. Ove tačke predstavljaju ta moguća rešenja. Sabiranjem neke dve tačke mi dobijamo treću tačku, ali oduzimanje tačaka nije definisano.</a:t>
            </a:r>
          </a:p>
        </p:txBody>
      </p:sp>
      <p:sp>
        <p:nvSpPr>
          <p:cNvPr id="4" name="Slide Number Placeholder 3"/>
          <p:cNvSpPr>
            <a:spLocks noGrp="1"/>
          </p:cNvSpPr>
          <p:nvPr>
            <p:ph type="sldNum" sz="quarter" idx="5"/>
          </p:nvPr>
        </p:nvSpPr>
        <p:spPr/>
        <p:txBody>
          <a:bodyPr/>
          <a:lstStyle/>
          <a:p>
            <a:fld id="{95A566FD-ECC2-4399-BA76-23D5D6DD8792}" type="slidenum">
              <a:rPr lang="en-US" smtClean="0"/>
              <a:t>30</a:t>
            </a:fld>
            <a:endParaRPr lang="en-US"/>
          </a:p>
        </p:txBody>
      </p:sp>
    </p:spTree>
    <p:extLst>
      <p:ext uri="{BB962C8B-B14F-4D97-AF65-F5344CB8AC3E}">
        <p14:creationId xmlns:p14="http://schemas.microsoft.com/office/powerpoint/2010/main" val="88933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3</a:t>
            </a:fld>
            <a:endParaRPr lang="en-US"/>
          </a:p>
        </p:txBody>
      </p:sp>
    </p:spTree>
    <p:extLst>
      <p:ext uri="{BB962C8B-B14F-4D97-AF65-F5344CB8AC3E}">
        <p14:creationId xmlns:p14="http://schemas.microsoft.com/office/powerpoint/2010/main" val="3818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Slična priča je i za množenje. Množenjem neke tačke skalarom dobijamo drugu tačku. Inverzna operacija nije moguća. P je u oba slučaja prost broj, u suprotnom jednačine ne bi ispunjavala neke uslove koji su nam potrebni za sigurnost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31</a:t>
            </a:fld>
            <a:endParaRPr lang="en-US"/>
          </a:p>
        </p:txBody>
      </p:sp>
    </p:spTree>
    <p:extLst>
      <p:ext uri="{BB962C8B-B14F-4D97-AF65-F5344CB8AC3E}">
        <p14:creationId xmlns:p14="http://schemas.microsoft.com/office/powerpoint/2010/main" val="36087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Sam digitalni potpis kod ECDSA je uređeni par celih brojeva. Ovako izgleda ceo algoritam potpisivanja i verifikovanja poruke, nećemo proći kroz njega detaljno ali ćemo videti nekoliko bitnih stvari.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Prva bitna stvar je da pre same komunikacije pošiljalac i primalac moraju unapred da se dogovore koju jednačinu krive će da koriste, koju tačku će uzeti kao početnu tačku i koju heš funkciju će koristiti za heširanje poruke. Ovo su javno dostupni podaci kod blockchaina.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Druga bitna stvar 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Pošiljaočev privatni ključ dA je neki ceo broj, a javni ključ QA tačka na krivoj.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Treća bitna stvar jeste:</a:t>
            </a:r>
            <a:br>
              <a:rPr lang="sr-Latn-RS" dirty="0"/>
            </a:br>
            <a:r>
              <a:rPr lang="sr-Latn-RS" dirty="0"/>
              <a:t>Potpis zavisi od same poruke koja se šalje, to znači da će za svaku poruku on biti drugačiji iako dolazi od istog entiteta (ovo ne važi za potpise u stvarnom životu, naš potpis je uvek isti, nezavisno od toga šta potpisujemo). Ovo sprečava napadača od neprimetnog menjanja poruke u toku njenog putovanja od pošiljaoca do primaoca.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Četvrta i najbitnija stvar jeste: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Primalac uspešno može da validira poruku na ovaj način ne poznavajući privatan ključ pošiljaoca. To je i bila cela poenta algoritma.</a:t>
            </a:r>
          </a:p>
        </p:txBody>
      </p:sp>
      <p:sp>
        <p:nvSpPr>
          <p:cNvPr id="4" name="Slide Number Placeholder 3"/>
          <p:cNvSpPr>
            <a:spLocks noGrp="1"/>
          </p:cNvSpPr>
          <p:nvPr>
            <p:ph type="sldNum" sz="quarter" idx="5"/>
          </p:nvPr>
        </p:nvSpPr>
        <p:spPr/>
        <p:txBody>
          <a:bodyPr/>
          <a:lstStyle/>
          <a:p>
            <a:fld id="{95A566FD-ECC2-4399-BA76-23D5D6DD8792}" type="slidenum">
              <a:rPr lang="en-US" smtClean="0"/>
              <a:t>32</a:t>
            </a:fld>
            <a:endParaRPr lang="en-US"/>
          </a:p>
        </p:txBody>
      </p:sp>
    </p:spTree>
    <p:extLst>
      <p:ext uri="{BB962C8B-B14F-4D97-AF65-F5344CB8AC3E}">
        <p14:creationId xmlns:p14="http://schemas.microsoft.com/office/powerpoint/2010/main" val="60342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Ovde možemo na primeru videti slanje i validaciju poruke.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Rekao sam da je javni ključ u stvari tačka na krivoj ali kao što vidite i ovde i na prethodnom slajdu, ona je takođe u celobrojnoj heksadecimalnoj reprezentacij, a to je zato što su x i y koordinate samo nalepljene u jedan veliki broj koji uvek počinje sa 04 jer je to oznaka da ključ nije kompresovan, dok kompresovani ključevi počinju sa 02 ili 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Validan potpis poruke je mogao da generiše samo originalni pošiljalac (ukoliko mu naravno nije ukraden privatni ključ), a svi drugi mogu da potvrde da je poruka neizmenjena i da je zaista mogla da dođe SAMO od njega.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se čini da smo rešili problem koji smo imali: onemogućili smo korisnicima da šalju transakcije u tuđe ime. Džordž sada ne može da pošalje transakciju samome sebi u Markovo ime bez Markovog privatnog ključa. Ali ipak postoji jedan mali detalj koji nismo razmotrili: Šta ako neko kopira prethodnu transakciju?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Šta sprečava Džordža da jednostavno kopira Markovu prethodnu transakciju sa sve potpisom gde je poslao Džordžu 50tokena? Potpis će biti isti za obe transakcije jer je poruka ista.</a:t>
            </a:r>
          </a:p>
        </p:txBody>
      </p:sp>
      <p:sp>
        <p:nvSpPr>
          <p:cNvPr id="4" name="Slide Number Placeholder 3"/>
          <p:cNvSpPr>
            <a:spLocks noGrp="1"/>
          </p:cNvSpPr>
          <p:nvPr>
            <p:ph type="sldNum" sz="quarter" idx="5"/>
          </p:nvPr>
        </p:nvSpPr>
        <p:spPr/>
        <p:txBody>
          <a:bodyPr/>
          <a:lstStyle/>
          <a:p>
            <a:fld id="{95A566FD-ECC2-4399-BA76-23D5D6DD8792}" type="slidenum">
              <a:rPr lang="en-US" smtClean="0"/>
              <a:t>33</a:t>
            </a:fld>
            <a:endParaRPr lang="en-US"/>
          </a:p>
        </p:txBody>
      </p:sp>
    </p:spTree>
    <p:extLst>
      <p:ext uri="{BB962C8B-B14F-4D97-AF65-F5344CB8AC3E}">
        <p14:creationId xmlns:p14="http://schemas.microsoft.com/office/powerpoint/2010/main" val="98109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To znači da moramo da osiguramo da je svaka poruka, tj transakcija različita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Srećom postoji jednostavno rešenje za to, uvešćemo ID transakcije koji će ulaziti u poruku koja se potpisuje. On u suštini broji transakcije PO pošiljaocu.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2,3) Druga novina koju uvodimo u transakcije jeste umesto imena korisnika koristićemo njihove javne ključeve. Svaki korisnik će prilikom ulaska u blockchain sistem generisati jedinstveni javni ključ na osnovu privatnog.</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I svaka transakcija će imati potpis koji bilo ko može da proveri da li je validan na osnovu pošiljaočevog javnog ključa koji je već dat u transakciji.</a:t>
            </a:r>
          </a:p>
        </p:txBody>
      </p:sp>
      <p:sp>
        <p:nvSpPr>
          <p:cNvPr id="4" name="Slide Number Placeholder 3"/>
          <p:cNvSpPr>
            <a:spLocks noGrp="1"/>
          </p:cNvSpPr>
          <p:nvPr>
            <p:ph type="sldNum" sz="quarter" idx="5"/>
          </p:nvPr>
        </p:nvSpPr>
        <p:spPr/>
        <p:txBody>
          <a:bodyPr/>
          <a:lstStyle/>
          <a:p>
            <a:fld id="{95A566FD-ECC2-4399-BA76-23D5D6DD8792}" type="slidenum">
              <a:rPr lang="en-US" smtClean="0"/>
              <a:t>34</a:t>
            </a:fld>
            <a:endParaRPr lang="en-US"/>
          </a:p>
        </p:txBody>
      </p:sp>
    </p:spTree>
    <p:extLst>
      <p:ext uri="{BB962C8B-B14F-4D97-AF65-F5344CB8AC3E}">
        <p14:creationId xmlns:p14="http://schemas.microsoft.com/office/powerpoint/2010/main" val="121621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onemogućili menjanje tuđih transakcija uvođenjem potpisa, i onemogućili smo kopiranje tuđih prethodno objavljenih validnih transakcija uvođenjem ID-jeva transakcija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ostaje nam još jedan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Kako da sprečimo korisnike da menjaju sopstvene transakcije nakon što su već objavljene na ledgeru? Svaki korisnik zna svoj privatni ključ, tako da on uvek može da potpiše svoju transakciju.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Pitanje) Uzmimo primer gde Mark kupuje automobil od Sofije i pošalje joj 14.5 tokena za to. Sofija pročita transakciju i proda mu automobil. Nakon toga Mark izmeni transakciju tako da piše da je Sofiji poslao samo 0.5 tokena, a sve ostalo vrati sam sebi. Mark sad ima i Automobil i 14 tokena. Ovo je poznato kao double-spend (Mark dva puta može da potroši istih 14 tokena) i jedan je od većih problema sa kojima se blockchain suočava.</a:t>
            </a:r>
          </a:p>
        </p:txBody>
      </p:sp>
      <p:sp>
        <p:nvSpPr>
          <p:cNvPr id="4" name="Slide Number Placeholder 3"/>
          <p:cNvSpPr>
            <a:spLocks noGrp="1"/>
          </p:cNvSpPr>
          <p:nvPr>
            <p:ph type="sldNum" sz="quarter" idx="5"/>
          </p:nvPr>
        </p:nvSpPr>
        <p:spPr/>
        <p:txBody>
          <a:bodyPr/>
          <a:lstStyle/>
          <a:p>
            <a:fld id="{95A566FD-ECC2-4399-BA76-23D5D6DD8792}" type="slidenum">
              <a:rPr lang="en-US" smtClean="0"/>
              <a:t>35</a:t>
            </a:fld>
            <a:endParaRPr lang="en-US"/>
          </a:p>
        </p:txBody>
      </p:sp>
    </p:spTree>
    <p:extLst>
      <p:ext uri="{BB962C8B-B14F-4D97-AF65-F5344CB8AC3E}">
        <p14:creationId xmlns:p14="http://schemas.microsoft.com/office/powerpoint/2010/main" val="254103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Rešenje ovog komplikovanog problema leži u tome da moramo da učinimo da je računarski teško izmeniti, a time i dodati nove transakcije, odnosno blokove.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Efekat koji želimo da postignemo izgleda ovako: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Čak i da </a:t>
            </a:r>
            <a:r>
              <a:rPr lang="en-US" dirty="0" err="1"/>
              <a:t>Napada</a:t>
            </a:r>
            <a:r>
              <a:rPr lang="sr-Latn-RS" dirty="0"/>
              <a:t>č krene da menja </a:t>
            </a:r>
            <a:r>
              <a:rPr lang="en-US" dirty="0"/>
              <a:t>* </a:t>
            </a:r>
            <a:r>
              <a:rPr lang="sr-Latn-RS" dirty="0"/>
              <a:t>poslednji blok istog trenutka </a:t>
            </a:r>
            <a:r>
              <a:rPr lang="en-US" dirty="0"/>
              <a:t>* </a:t>
            </a:r>
            <a:r>
              <a:rPr lang="sr-Latn-RS" dirty="0"/>
              <a:t>kad je on dodat</a:t>
            </a:r>
            <a:r>
              <a:rPr lang="en-US" dirty="0"/>
              <a:t> u </a:t>
            </a:r>
            <a:r>
              <a:rPr lang="en-US" dirty="0" err="1"/>
              <a:t>lanac</a:t>
            </a:r>
            <a:r>
              <a:rPr lang="sr-Latn-RS" dirty="0"/>
              <a:t>,</a:t>
            </a:r>
            <a:r>
              <a:rPr lang="en-US" dirty="0"/>
              <a:t> on</a:t>
            </a:r>
            <a:r>
              <a:rPr lang="sr-Latn-RS" dirty="0"/>
              <a:t> ne može dovoljno brzo </a:t>
            </a:r>
            <a:r>
              <a:rPr lang="en-US" dirty="0"/>
              <a:t>* </a:t>
            </a:r>
            <a:r>
              <a:rPr lang="sr-Latn-RS" dirty="0"/>
              <a:t>da izmeni taj blok pre nego što ostatak mreže doda </a:t>
            </a:r>
            <a:r>
              <a:rPr lang="en-US" dirty="0"/>
              <a:t>* </a:t>
            </a:r>
            <a:r>
              <a:rPr lang="sr-Latn-RS" dirty="0"/>
              <a:t>novi validan blok u lanac.</a:t>
            </a:r>
            <a:r>
              <a:rPr lang="en-US" dirty="0"/>
              <a:t> * </a:t>
            </a:r>
            <a:r>
              <a:rPr lang="sr-Latn-RS" dirty="0"/>
              <a:t>Nikad neće moći da prestigne ostatak mreže </a:t>
            </a:r>
            <a:r>
              <a:rPr lang="en-US" dirty="0"/>
              <a:t>* </a:t>
            </a:r>
            <a:r>
              <a:rPr lang="sr-Latn-RS" dirty="0"/>
              <a:t>i drugi čvorovi će znati da verzija lanca koju poseduje napadač </a:t>
            </a:r>
            <a:r>
              <a:rPr lang="en-US" dirty="0"/>
              <a:t>* </a:t>
            </a:r>
            <a:r>
              <a:rPr lang="sr-Latn-RS" dirty="0"/>
              <a:t>nije validna.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Ukoliko želi da izmeni neki blok još dublje u lancu, tek tada neće moći da stigne ostatak mreže.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Jedan od načina da ovo postignemo jeste rudarenje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Znamo već da je nemoguće dobiti ulaz heš funkcije pomoću izlaza, što znači da moramo krenuti od ulaza i menjati ga sve dok ne dobijemo izlaz koji tražimo</a:t>
            </a:r>
          </a:p>
        </p:txBody>
      </p:sp>
      <p:sp>
        <p:nvSpPr>
          <p:cNvPr id="4" name="Slide Number Placeholder 3"/>
          <p:cNvSpPr>
            <a:spLocks noGrp="1"/>
          </p:cNvSpPr>
          <p:nvPr>
            <p:ph type="sldNum" sz="quarter" idx="5"/>
          </p:nvPr>
        </p:nvSpPr>
        <p:spPr/>
        <p:txBody>
          <a:bodyPr/>
          <a:lstStyle/>
          <a:p>
            <a:fld id="{95A566FD-ECC2-4399-BA76-23D5D6DD8792}" type="slidenum">
              <a:rPr lang="en-US" smtClean="0"/>
              <a:t>36</a:t>
            </a:fld>
            <a:endParaRPr lang="en-US"/>
          </a:p>
        </p:txBody>
      </p:sp>
    </p:spTree>
    <p:extLst>
      <p:ext uri="{BB962C8B-B14F-4D97-AF65-F5344CB8AC3E}">
        <p14:creationId xmlns:p14="http://schemas.microsoft.com/office/powerpoint/2010/main" val="84472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Iskoristićemo ovu činjenicu za dobijanje željenog efekta.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Postavićemo uslov da željeni heš izlaz bloka mora biti manji ili jednak nekoj vrednosti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3) Tu vrednost ćemo podešavati pomoću novog polja koje uvodimo zvano težina, odnosno Difficulty. Tako što postoji (u ovom slučaju) 1 na 1 preslikavanje između vrednosti težine i minimalnog broja nula kojim mora da započinje heš vrednost bloka u binarnom obliku. U primeru možete videti tu vrednost i u heksadecimalnom obliku koji ćemo koristiti na dalje.</a:t>
            </a:r>
            <a:endParaRPr lang="sr-Latn-RS" sz="1200" dirty="0">
              <a:solidFill>
                <a:sysClr val="windowText" lastClr="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4) Pošto je difficulty zasebno polje možemo menjati težinu svakog pojedinačnog bloka tako da je prosečno vreme dodavanja novog bloka u lanac isto (npr. 10 minuta kod Bitcoina) XXX</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solidFill>
                  <a:sysClr val="windowText" lastClr="000000"/>
                </a:solidFill>
                <a:latin typeface="Calibri" panose="020F0502020204030204"/>
              </a:rPr>
              <a:t>Pitanje) Pitanje je samo kako možemo da menjamo izlazni heš bloka bez menjanja podataka unutar samog bloka?</a:t>
            </a: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37</a:t>
            </a:fld>
            <a:endParaRPr lang="en-US"/>
          </a:p>
        </p:txBody>
      </p:sp>
    </p:spTree>
    <p:extLst>
      <p:ext uri="{BB962C8B-B14F-4D97-AF65-F5344CB8AC3E}">
        <p14:creationId xmlns:p14="http://schemas.microsoft.com/office/powerpoint/2010/main" val="2514817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Odgovor je pa ne možemo naravno, moramo da promenimo sadržaj bloka kako bi se promenila njegova heš vrednost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Pošto ne možemo da menjamo transakcije niti druga polja koja opisuju i obezbeđuju blok moramo da uvedemo novo polje Nonce čija je jedina svrha da se menja u zavisnosti od heša koji želimo da dobijemo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Izraz rudarenje, tj. Mining za koji ste svi čuli upravo znači </a:t>
            </a:r>
            <a:r>
              <a:rPr lang="en-US" dirty="0" err="1"/>
              <a:t>pronala</a:t>
            </a:r>
            <a:r>
              <a:rPr lang="sr-Latn-RS" dirty="0"/>
              <a:t>ženje Nonce vrednosti koja daje validan heš bloka. </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Rudari su čvorovi u mreži koji rudare i rudar koji prvi pronađe odgovarajući Nonce dobija Coinbase transakciju kao nagradu. Zato je pre par godina i počela pomama za grafičkim karticama, jer su one veoma brze kad je u pitanju rudarenje, a nagrade su velike.</a:t>
            </a:r>
          </a:p>
        </p:txBody>
      </p:sp>
      <p:sp>
        <p:nvSpPr>
          <p:cNvPr id="4" name="Slide Number Placeholder 3"/>
          <p:cNvSpPr>
            <a:spLocks noGrp="1"/>
          </p:cNvSpPr>
          <p:nvPr>
            <p:ph type="sldNum" sz="quarter" idx="5"/>
          </p:nvPr>
        </p:nvSpPr>
        <p:spPr/>
        <p:txBody>
          <a:bodyPr/>
          <a:lstStyle/>
          <a:p>
            <a:fld id="{95A566FD-ECC2-4399-BA76-23D5D6DD8792}" type="slidenum">
              <a:rPr lang="en-US" smtClean="0"/>
              <a:t>38</a:t>
            </a:fld>
            <a:endParaRPr lang="en-US"/>
          </a:p>
        </p:txBody>
      </p:sp>
    </p:spTree>
    <p:extLst>
      <p:ext uri="{BB962C8B-B14F-4D97-AF65-F5344CB8AC3E}">
        <p14:creationId xmlns:p14="http://schemas.microsoft.com/office/powerpoint/2010/main" val="3922440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Pri dodavanju novog bloka svaki rudar prikupi nove transakcije od ostalih čvorova koje stavi u blok i onda stavi samoga sebe, tj. svoj javni ključ kao primaoca Coinbase nagrade, i sa tim vrednostima kreće da rudari, tj. da traži validan Nonce.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pronalaženje se bukvalno sastoji od isprobavanja različitih Nonce vrednosti i iznova računanja heša celog bloka dok se ne dobije validan heš.</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ovom primeru nadač je napravio izmenu u petom bloku i izrudario ga za Nonce vrednost od 24263, to znači da je morao toliko puta da računa heš vrednost bloka, jer je krenuo od 1.</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Rudarenje je u suštini statistička igra, što više procesorske snage imamo to je veća šansa da baš mi pronađemo odgovarajući Nonce jer smo isprobali više vrednosti.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39</a:t>
            </a:fld>
            <a:endParaRPr lang="en-US"/>
          </a:p>
        </p:txBody>
      </p:sp>
    </p:spTree>
    <p:extLst>
      <p:ext uri="{BB962C8B-B14F-4D97-AF65-F5344CB8AC3E}">
        <p14:creationId xmlns:p14="http://schemas.microsoft.com/office/powerpoint/2010/main" val="116156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Ovime smo zaokružili blockchain kao strukturu podataka. I sada ovako izgleda implementirana struktura blokova i njihovog ulančavanja u mojoj implementaciji.</a:t>
            </a:r>
          </a:p>
        </p:txBody>
      </p:sp>
      <p:sp>
        <p:nvSpPr>
          <p:cNvPr id="4" name="Slide Number Placeholder 3"/>
          <p:cNvSpPr>
            <a:spLocks noGrp="1"/>
          </p:cNvSpPr>
          <p:nvPr>
            <p:ph type="sldNum" sz="quarter" idx="5"/>
          </p:nvPr>
        </p:nvSpPr>
        <p:spPr/>
        <p:txBody>
          <a:bodyPr/>
          <a:lstStyle/>
          <a:p>
            <a:fld id="{95A566FD-ECC2-4399-BA76-23D5D6DD8792}" type="slidenum">
              <a:rPr lang="en-US" smtClean="0"/>
              <a:t>40</a:t>
            </a:fld>
            <a:endParaRPr lang="en-US"/>
          </a:p>
        </p:txBody>
      </p:sp>
    </p:spTree>
    <p:extLst>
      <p:ext uri="{BB962C8B-B14F-4D97-AF65-F5344CB8AC3E}">
        <p14:creationId xmlns:p14="http://schemas.microsoft.com/office/powerpoint/2010/main" val="281154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sr-Latn-RS" dirty="0"/>
              <a:t>Pošto je to veoma širok pojam ... iako se one često predstavljaju ovakvim novčićima ili tokenima sa slike, kriptovalute ne postoje u fizičkom obliku, niti npr. 4 Bitcoina predstavlja nešto opipljivo, što znači da one spadaju u valute bez pokrića.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sr-Latn-RS" dirty="0"/>
              <a:t>međutim on</a:t>
            </a:r>
            <a:r>
              <a:rPr lang="en-US" dirty="0"/>
              <a:t> ne mora </a:t>
            </a:r>
            <a:r>
              <a:rPr lang="en-US" dirty="0" err="1"/>
              <a:t>biti</a:t>
            </a:r>
            <a:r>
              <a:rPr lang="en-US" dirty="0"/>
              <a:t> </a:t>
            </a:r>
            <a:r>
              <a:rPr lang="en-US" dirty="0" err="1"/>
              <a:t>vezan</a:t>
            </a:r>
            <a:r>
              <a:rPr lang="en-US" dirty="0"/>
              <a:t> </a:t>
            </a:r>
            <a:r>
              <a:rPr lang="en-US" dirty="0" err="1"/>
              <a:t>samo</a:t>
            </a:r>
            <a:r>
              <a:rPr lang="en-US" dirty="0"/>
              <a:t> za </a:t>
            </a:r>
            <a:r>
              <a:rPr lang="en-US" dirty="0" err="1"/>
              <a:t>nov</a:t>
            </a:r>
            <a:r>
              <a:rPr lang="sr-Latn-RS" dirty="0"/>
              <a:t>čane transakcije, u njemu se teoretski može pratiti bilo šta (na primer, broj glasova na političkim izborima, ili recimo kretanje robe iz Kine do nas koju smo naručili preko interneta)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sr-Latn-RS" dirty="0"/>
              <a:t>ali dotaćićemo se i blockchaina kao mrežnog protokola, jer je decentralizovanost sistema veoma bitan deo funkcionisanja kriptovaluta i blockchaina generalno.</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4</a:t>
            </a:fld>
            <a:endParaRPr lang="en-US"/>
          </a:p>
        </p:txBody>
      </p:sp>
    </p:spTree>
    <p:extLst>
      <p:ext uri="{BB962C8B-B14F-4D97-AF65-F5344CB8AC3E}">
        <p14:creationId xmlns:p14="http://schemas.microsoft.com/office/powerpoint/2010/main" val="376111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ovako izgleda Bitcoinova implementacija. Jedina razlika je što se transakcije dodatno posebno heširaju bez ostalih polja u bloku pomoću nečega što se zove Merkleovo stablo koje je dato na desnoj slici i predstavlja zapravo nekoliko uzastopnih heširanja za redom.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 druga razlika je što postoji polje veličina bloka koja je neophodna u stvarnim implementacijama zbog prenosa podataka kroz mrežu, radi provere da je ceo blok stigao.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To je dobar uvod u mrežni deo blockchaina.</a:t>
            </a:r>
          </a:p>
        </p:txBody>
      </p:sp>
      <p:sp>
        <p:nvSpPr>
          <p:cNvPr id="4" name="Slide Number Placeholder 3"/>
          <p:cNvSpPr>
            <a:spLocks noGrp="1"/>
          </p:cNvSpPr>
          <p:nvPr>
            <p:ph type="sldNum" sz="quarter" idx="5"/>
          </p:nvPr>
        </p:nvSpPr>
        <p:spPr/>
        <p:txBody>
          <a:bodyPr/>
          <a:lstStyle/>
          <a:p>
            <a:fld id="{95A566FD-ECC2-4399-BA76-23D5D6DD8792}" type="slidenum">
              <a:rPr lang="en-US" smtClean="0"/>
              <a:t>41</a:t>
            </a:fld>
            <a:endParaRPr lang="en-US"/>
          </a:p>
        </p:txBody>
      </p:sp>
    </p:spTree>
    <p:extLst>
      <p:ext uri="{BB962C8B-B14F-4D97-AF65-F5344CB8AC3E}">
        <p14:creationId xmlns:p14="http://schemas.microsoft.com/office/powerpoint/2010/main" val="576478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sr-Latn-RS" dirty="0"/>
              <a:t>Čvorovi u blockchain mreži nemaju pojma ko su drugi čvorovi, a na neki način moraju da veruju jedni drugima i da se međusobno dogovore koje informacije su validne a koje nisu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Za to su zaduženi konsenzus algoritmi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Najpoznatiji smo već zapravo videli malopre u obliku rudarenja, a to je dokaz radom, odnosno Proof of Work koji kaže da čvorovi moraju da ulože neki trud (znači rudarenje čime troše dosta svojih resursa) u cilju dokazivanja da im se može verovati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Malicioznim čvorovima je jednostavno finansijski neisplativo da pokušaju da podmetnu nevalidan blok ostatku mreže, jer drugi čvorovi mogu lako proveriti sve informacije koje dobiju. I potpise transakcija i da li je heš vrednost bloka validna sa Noncom koji su dobili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 Neke od mana dokaza radom su: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4.1) Poznati 51%ni napad, gde ukoliko jedan entitet kontroliše više od pola procesorske snage u mreži onda ne važi ona konstatacija da on nikad neće stići ostatak mreže u dodavanju novih i izmenjenih blokova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4.2) Vremenom što je blockchain mreža veća, postaje teže izrudariti blok, a nagrade su sve manje, tako da postaje neisplativo rudariti. Zbog toga se retko koristi ovaj konsenzus algoritam kod novijih kriptovaluta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4.3) Potvrda transakcija je spora zbog rudarenja, npr. kod Bitcoina se čeka od 10 do 60 minuta kako bi transakcija prošla.</a:t>
            </a:r>
          </a:p>
        </p:txBody>
      </p:sp>
      <p:sp>
        <p:nvSpPr>
          <p:cNvPr id="4" name="Slide Number Placeholder 3"/>
          <p:cNvSpPr>
            <a:spLocks noGrp="1"/>
          </p:cNvSpPr>
          <p:nvPr>
            <p:ph type="sldNum" sz="quarter" idx="5"/>
          </p:nvPr>
        </p:nvSpPr>
        <p:spPr/>
        <p:txBody>
          <a:bodyPr/>
          <a:lstStyle/>
          <a:p>
            <a:fld id="{95A566FD-ECC2-4399-BA76-23D5D6DD8792}" type="slidenum">
              <a:rPr lang="en-US" smtClean="0"/>
              <a:t>42</a:t>
            </a:fld>
            <a:endParaRPr lang="en-US"/>
          </a:p>
        </p:txBody>
      </p:sp>
    </p:spTree>
    <p:extLst>
      <p:ext uri="{BB962C8B-B14F-4D97-AF65-F5344CB8AC3E}">
        <p14:creationId xmlns:p14="http://schemas.microsoft.com/office/powerpoint/2010/main" val="349076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Ima naravno puno konsenzus algoritama, ovo su neki od poznatijih.</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Meni se najviše sviđa delegirani dokaz ulogom gde čvorovi glasaju sopstvenim tokenima za čvor koji treba da validira novi blok. Ukoliko on uspešno validira blok svi koji su glasali za njega dobijaju nagradu. Ukoliko ne uspe, svi čvorovi gube uložene tokene.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Tehnički najfer algoritam je dokaz proteklim vremenom koji u suštini uspavljuje procesore čvorova na neko nasumično vreme, i kome je bilo dodeljeno najmanje vreme se prvi probudi i kreira novi blok dobijajući i nagradu. Najfer je jer svi imaju podjednaku šansu da budu validatori, ali se ne može koristiti na javnim blockchain mrežama.</a:t>
            </a:r>
          </a:p>
        </p:txBody>
      </p:sp>
      <p:sp>
        <p:nvSpPr>
          <p:cNvPr id="4" name="Slide Number Placeholder 3"/>
          <p:cNvSpPr>
            <a:spLocks noGrp="1"/>
          </p:cNvSpPr>
          <p:nvPr>
            <p:ph type="sldNum" sz="quarter" idx="5"/>
          </p:nvPr>
        </p:nvSpPr>
        <p:spPr/>
        <p:txBody>
          <a:bodyPr/>
          <a:lstStyle/>
          <a:p>
            <a:fld id="{95A566FD-ECC2-4399-BA76-23D5D6DD8792}" type="slidenum">
              <a:rPr lang="en-US" smtClean="0"/>
              <a:t>43</a:t>
            </a:fld>
            <a:endParaRPr lang="en-US"/>
          </a:p>
        </p:txBody>
      </p:sp>
    </p:spTree>
    <p:extLst>
      <p:ext uri="{BB962C8B-B14F-4D97-AF65-F5344CB8AC3E}">
        <p14:creationId xmlns:p14="http://schemas.microsoft.com/office/powerpoint/2010/main" val="127357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 sad smo sve vreme razmatrali blockchain na samo jednom čvoru.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Ali u distribuiranom sistemu svaki korisnik ima ličnu kopiju lanca na svom uređaju.</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veoma bitna sigurnosna prednost koju distribuirani sistem pruža, jer to znači da ne postoji centralni autoritet koji napadač može da napadne.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velikim sistemima čvorovi veruju drugim čvorovima koji imaju istu verziju lanca, tj. ako im se heševi u poslednjem bloku poklapaju.</a:t>
            </a:r>
          </a:p>
        </p:txBody>
      </p:sp>
      <p:sp>
        <p:nvSpPr>
          <p:cNvPr id="4" name="Slide Number Placeholder 3"/>
          <p:cNvSpPr>
            <a:spLocks noGrp="1"/>
          </p:cNvSpPr>
          <p:nvPr>
            <p:ph type="sldNum" sz="quarter" idx="5"/>
          </p:nvPr>
        </p:nvSpPr>
        <p:spPr/>
        <p:txBody>
          <a:bodyPr/>
          <a:lstStyle/>
          <a:p>
            <a:fld id="{95A566FD-ECC2-4399-BA76-23D5D6DD8792}" type="slidenum">
              <a:rPr lang="en-US" smtClean="0"/>
              <a:t>44</a:t>
            </a:fld>
            <a:endParaRPr lang="en-US"/>
          </a:p>
        </p:txBody>
      </p:sp>
    </p:spTree>
    <p:extLst>
      <p:ext uri="{BB962C8B-B14F-4D97-AF65-F5344CB8AC3E}">
        <p14:creationId xmlns:p14="http://schemas.microsoft.com/office/powerpoint/2010/main" val="3198299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mom primeru sam implementirao tri čvora kako bi bilo pregledno, zeleni čvorovi veruju drugim zelenim čvorovima, pod čvor mislim na ovaj tekst A, B, C iznad lanaca, a crvenim čvorovima ne veruje niko.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Važe ista pravila kao i do sada, osim što napadač čak i da uspe da izmeni lanac (što je možemo slobodno reći pa nemoguće) on mora da ima pristup i drugim čvorovi</a:t>
            </a:r>
            <a:r>
              <a:rPr lang="en-US" dirty="0"/>
              <a:t>m</a:t>
            </a:r>
            <a:r>
              <a:rPr lang="sr-Latn-RS" dirty="0"/>
              <a:t>a kako bi i kod njih mogao da napravi iste izmene, jer se promene ne propagiraju kroz mrežu.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Kada napadač uspešno izmeni lanac na čvoru A (lanac je zelen), čvor A je crven jer mu se ne poklapa poslednji heš ne poklapa sa ostatkom mreže, tako da mu niko ne veruje iako on tehnički on validan lanac.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takođe znači da ako napadač uspe da izmeni većinu čvorova u sistemu, čvorovima sa originalno validnim lancem većina mreže neće više verovati. Ali ako dođemo do situacije gde napadač ima pristup većini uređaja u mreži onda je nešto zaista pošlo po zlu.</a:t>
            </a:r>
          </a:p>
        </p:txBody>
      </p:sp>
      <p:sp>
        <p:nvSpPr>
          <p:cNvPr id="4" name="Slide Number Placeholder 3"/>
          <p:cNvSpPr>
            <a:spLocks noGrp="1"/>
          </p:cNvSpPr>
          <p:nvPr>
            <p:ph type="sldNum" sz="quarter" idx="5"/>
          </p:nvPr>
        </p:nvSpPr>
        <p:spPr/>
        <p:txBody>
          <a:bodyPr/>
          <a:lstStyle/>
          <a:p>
            <a:fld id="{95A566FD-ECC2-4399-BA76-23D5D6DD8792}" type="slidenum">
              <a:rPr lang="en-US" smtClean="0"/>
              <a:t>45</a:t>
            </a:fld>
            <a:endParaRPr lang="en-US"/>
          </a:p>
        </p:txBody>
      </p:sp>
    </p:spTree>
    <p:extLst>
      <p:ext uri="{BB962C8B-B14F-4D97-AF65-F5344CB8AC3E}">
        <p14:creationId xmlns:p14="http://schemas.microsoft.com/office/powerpoint/2010/main" val="50055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0) Hajde sada da za trenutak posmatramo blockchain mrežu sa inženjerske strane. Javne blockchain mreže komuniciraju preko interneta i korisnici su u glavnom globalno rasprostranjeni.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1, 2) Ovo zapravo predstavlja veliki problem, jer globalne mreže znače da podaci nikad ne dolaze do svih čvorova istovremeno, i to izaziva neslaganje među čvorovima oko toga koja je tačna trenutna verzija lanca, tj. ima više tačnih trenutnih verzija lanaca, u zavisnosti od toga koji čvor pitamo.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 Da bi se ovo razrešilo čvorovi pamte sve verzije lanca, tj. lanac se razdvaja</a:t>
            </a:r>
            <a:r>
              <a:rPr lang="en-US" dirty="0"/>
              <a:t>, </a:t>
            </a:r>
            <a:r>
              <a:rPr lang="en-US" dirty="0" err="1"/>
              <a:t>odnosno</a:t>
            </a:r>
            <a:r>
              <a:rPr lang="en-US" dirty="0"/>
              <a:t> </a:t>
            </a:r>
            <a:r>
              <a:rPr lang="en-US" dirty="0" err="1"/>
              <a:t>kreiraju</a:t>
            </a:r>
            <a:r>
              <a:rPr lang="en-US" dirty="0"/>
              <a:t> se </a:t>
            </a:r>
            <a:r>
              <a:rPr lang="en-US" dirty="0" err="1"/>
              <a:t>forkovi</a:t>
            </a:r>
            <a:r>
              <a:rPr lang="sr-Latn-RS" dirty="0"/>
              <a:t>, tako da više nije potpuno linearna struktura već izgleda ovako </a:t>
            </a:r>
            <a:r>
              <a:rPr lang="en-US" dirty="0"/>
              <a:t>*</a:t>
            </a: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dirty="0" err="1"/>
              <a:t>Postoji</a:t>
            </a:r>
            <a:r>
              <a:rPr lang="en-US" dirty="0"/>
              <a:t> vi</a:t>
            </a:r>
            <a:r>
              <a:rPr lang="sr-Latn-RS" dirty="0"/>
              <a:t>še različitih vrsta forkova, a nama je najviše od interesa živi slučajni fork, gde se čvorovi ne slažu međusobno zbog kašnjenja podataka u mreži. Nastaje kada dva rudara skoro istovremeno izrudare novi blok. Oba bloka su validna, ali sadrže drugačije informacije u sebi, u najmanju ruku drugačijeg primaoca coinbase nagrade. Ovi forkovi se lako razrešavaju prilikom rudarenja nekog od sledećih blokova. U nekom trenutku će se desiti da samo jedan rudar izrudari blok, čineći jedan fork duži od drugoga i onda će cela mreža smatrati taj fork kao jedini validan.</a:t>
            </a:r>
          </a:p>
        </p:txBody>
      </p:sp>
      <p:sp>
        <p:nvSpPr>
          <p:cNvPr id="4" name="Slide Number Placeholder 3"/>
          <p:cNvSpPr>
            <a:spLocks noGrp="1"/>
          </p:cNvSpPr>
          <p:nvPr>
            <p:ph type="sldNum" sz="quarter" idx="5"/>
          </p:nvPr>
        </p:nvSpPr>
        <p:spPr/>
        <p:txBody>
          <a:bodyPr/>
          <a:lstStyle/>
          <a:p>
            <a:fld id="{95A566FD-ECC2-4399-BA76-23D5D6DD8792}" type="slidenum">
              <a:rPr lang="en-US" smtClean="0"/>
              <a:t>46</a:t>
            </a:fld>
            <a:endParaRPr lang="en-US"/>
          </a:p>
        </p:txBody>
      </p:sp>
    </p:spTree>
    <p:extLst>
      <p:ext uri="{BB962C8B-B14F-4D97-AF65-F5344CB8AC3E}">
        <p14:creationId xmlns:p14="http://schemas.microsoft.com/office/powerpoint/2010/main" val="140636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je kratka mrežna animacija koja daje malo bolju sliku kako čvorovi komuniciraju.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 leve strane je skica globalne mreže, imamo gradove koji su na skroz različitim krajevima sveta, a sa desne strane je lista nepotvrđenih transakcija koje trenutno vidi čvor rudar u Beogradu, kao i timer koji odbrojava očekivano prosečno vreme za rudarenje novog bloka koje u proseku iznosi 5 sekundi.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Zbog svega o čemu smo malopre pričali i jer je lakše napasti nove blokove, generalno se kod blockchaina smatraju zaista nepromenljivim blokovi koji su malo dublje u lancu, i ne treba 100% verovati novijim blokovima. Ta verodostojnost blokova je označena ovim nijansama zelene boje.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Transakcije se šalju kroz mrežu i skladište kao nepotvrđene dok se trenutni blok rudari.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Potrebno je neko (PAUZA)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vreme da one dođu do različitih čvorova, što takođe izaziva neslaganje.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U trenutku kada je neko u Los Anđelesu izrudario blok i taj blok došao do Beograda, nepotvrđene transakcije idu u novi blok (NASTAVAK) koji sada tek kreće da se rudari, a lista se čisti i puni novim transakcijama.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Sada dolazimo do onog problematičnog dela a to je šta se dešava kada dva čvora skoro istovremeno izrudare novi blok, recimo Beograd i Rio. U zavisnosti od topologije mreže, čvorovi će videti različite verzije lanca. (NASTAVAK) Do tokija će prvo doći beogradski blok, pa zatim Rio blok, dok će u Los Anđelesu biti obrnuto...</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(PAUZA)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se razrešava tako što sada na primer samo Tokio izrudari sledeći blok i onda se njegova verzija lanca uzima kao validna jer je najduža, tj svi čvorovi će smatrati da je Beograd izrudario prethodni blok, a fork gde je Rio izrudario blok se može odbaciti jer ni jedan čvor do kog je Rio blok prvi došao nije izrudario novi blok pre Tokija.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95A566FD-ECC2-4399-BA76-23D5D6DD8792}" type="slidenum">
              <a:rPr lang="en-US" smtClean="0"/>
              <a:t>47</a:t>
            </a:fld>
            <a:endParaRPr lang="en-US"/>
          </a:p>
        </p:txBody>
      </p:sp>
    </p:spTree>
    <p:extLst>
      <p:ext uri="{BB962C8B-B14F-4D97-AF65-F5344CB8AC3E}">
        <p14:creationId xmlns:p14="http://schemas.microsoft.com/office/powerpoint/2010/main" val="2557642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 mi smo videli samo jedan primer kako on može da izgleda za neku izmišljenu kriptovalutu</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sr-Latn-RS" dirty="0"/>
              <a:t>ali to što oni prenose su u glavnom prototipne implementacije ili su i dalje u fazi razvoja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3,4) n</a:t>
            </a:r>
            <a:r>
              <a:rPr lang="en-US" dirty="0" err="1"/>
              <a:t>aravno</a:t>
            </a:r>
            <a:r>
              <a:rPr lang="en-US" dirty="0"/>
              <a:t> </a:t>
            </a:r>
            <a:r>
              <a:rPr lang="en-US" dirty="0" err="1"/>
              <a:t>postoji</a:t>
            </a:r>
            <a:r>
              <a:rPr lang="en-US" dirty="0"/>
              <a:t> </a:t>
            </a:r>
            <a:r>
              <a:rPr lang="en-US" dirty="0" err="1"/>
              <a:t>i</a:t>
            </a:r>
            <a:r>
              <a:rPr lang="en-US" dirty="0"/>
              <a:t> </a:t>
            </a:r>
            <a:r>
              <a:rPr lang="en-US" dirty="0" err="1"/>
              <a:t>puno</a:t>
            </a:r>
            <a:r>
              <a:rPr lang="en-US" dirty="0"/>
              <a:t> </a:t>
            </a:r>
            <a:r>
              <a:rPr lang="en-US" dirty="0" err="1"/>
              <a:t>uspe</a:t>
            </a:r>
            <a:r>
              <a:rPr lang="sr-Latn-RS" dirty="0"/>
              <a:t>šnih implementacija, pogotovo u sferi bankarstva, čak i nevezano za kriptovalute. Zanimljive prave primene su u reviziji, dokazivanju autorskih prava ili registrovanju patenata, lancima nabavke. Naravno ništa od ovoga nije i dalje postalo dovoljno popularno, ali postoje nove kompanije koje uspešno primenjuju blockchain u ovim sektorima u</a:t>
            </a:r>
            <a:r>
              <a:rPr lang="en-US" dirty="0" err="1"/>
              <a:t>glavnom</a:t>
            </a:r>
            <a:r>
              <a:rPr lang="en-US" dirty="0"/>
              <a:t> </a:t>
            </a:r>
            <a:r>
              <a:rPr lang="en-US" dirty="0" err="1"/>
              <a:t>zahvalju</a:t>
            </a:r>
            <a:r>
              <a:rPr lang="sr-Latn-RS" dirty="0"/>
              <a:t>jući nečemu što se zove smart contracts, odnosno pametni ugovori. To su bukvalno delovi koda koji se čuvaju u blockchain strukturi koji se pokreću kada se neki unapred definisani uslovi zadovolje.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5) </a:t>
            </a:r>
            <a:r>
              <a:rPr lang="en-US" dirty="0"/>
              <a:t>U </a:t>
            </a:r>
            <a:r>
              <a:rPr lang="en-US" dirty="0" err="1"/>
              <a:t>su</a:t>
            </a:r>
            <a:r>
              <a:rPr lang="sr-Latn-RS" dirty="0"/>
              <a:t>štini ukoliko biznisu trebaju trajno nepromenljivi podaci, a da im pritom nije previše stalo do brzine i ne smeta im manjak centralizovanosti sistema treba koristiti blockchain. Tako da ako razmislimo blockchain zapravo ima veoma limitiranu upotrebu. I plus on skoro nikada ne može da bude jedini način na koji se čuvaju podaci zbog toga što je spor za pretraživanje, skoro uvek će nam trebati dodatne strukture podataka poput relacionih ili nerelacionih baza podataka, a blockchain je tu sa strane kao potvrda da podaci nisu menjani.</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6) I na kraju treba naglasiti da je veoma bitna programerski sigurna implementacija blockchaina, jer je činjenica da su podaci matematički nepromenljivi najveća prednost ove strukture podataka, tj. čitavog sistema izgrađenog oko nje. Ako programerska implementacija ne može ovo da zagarantuje, tj. postoje rupe u njoj onda ceo sistem pada u vodu</a:t>
            </a:r>
          </a:p>
        </p:txBody>
      </p:sp>
      <p:sp>
        <p:nvSpPr>
          <p:cNvPr id="4" name="Slide Number Placeholder 3"/>
          <p:cNvSpPr>
            <a:spLocks noGrp="1"/>
          </p:cNvSpPr>
          <p:nvPr>
            <p:ph type="sldNum" sz="quarter" idx="5"/>
          </p:nvPr>
        </p:nvSpPr>
        <p:spPr/>
        <p:txBody>
          <a:bodyPr/>
          <a:lstStyle/>
          <a:p>
            <a:fld id="{95A566FD-ECC2-4399-BA76-23D5D6DD8792}" type="slidenum">
              <a:rPr lang="en-US" smtClean="0"/>
              <a:t>49</a:t>
            </a:fld>
            <a:endParaRPr lang="en-US"/>
          </a:p>
        </p:txBody>
      </p:sp>
    </p:spTree>
    <p:extLst>
      <p:ext uri="{BB962C8B-B14F-4D97-AF65-F5344CB8AC3E}">
        <p14:creationId xmlns:p14="http://schemas.microsoft.com/office/powerpoint/2010/main" val="2742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Ovu aplikaciju sam realizovao kao web aplikaciju, tako da sam koristio klasične web tehnologije poput HTML-a za strukturu, CSS-a za prezentaciju i JavaScripta za korisničku interakciju sa elementima web stranica.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6</a:t>
            </a:fld>
            <a:endParaRPr lang="en-US"/>
          </a:p>
        </p:txBody>
      </p:sp>
    </p:spTree>
    <p:extLst>
      <p:ext uri="{BB962C8B-B14F-4D97-AF65-F5344CB8AC3E}">
        <p14:creationId xmlns:p14="http://schemas.microsoft.com/office/powerpoint/2010/main" val="22187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Naravno nisam koristio samo njih već </a:t>
            </a:r>
            <a:r>
              <a:rPr lang="en-US" dirty="0" err="1"/>
              <a:t>i</a:t>
            </a:r>
            <a:r>
              <a:rPr lang="en-US" dirty="0"/>
              <a:t> </a:t>
            </a:r>
            <a:r>
              <a:rPr lang="sr-Latn-RS" dirty="0"/>
              <a:t>njihove frameworke.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Pug, ranije poznat kao Jade, za HTML. Pruža čistiju sintaksu i dodatne mogućnosti, od kojih sam intenzivno koristio parent-child arhitekturu i liste za ubacivanje child stranica </a:t>
            </a:r>
            <a:r>
              <a:rPr lang="en-US" dirty="0" err="1"/>
              <a:t>sa</a:t>
            </a:r>
            <a:r>
              <a:rPr lang="en-US" dirty="0"/>
              <a:t> </a:t>
            </a:r>
            <a:r>
              <a:rPr lang="sr-Latn-RS" dirty="0"/>
              <a:t>grupisani</a:t>
            </a:r>
            <a:r>
              <a:rPr lang="en-US" dirty="0"/>
              <a:t>m</a:t>
            </a:r>
            <a:r>
              <a:rPr lang="sr-Latn-RS" dirty="0"/>
              <a:t> elemenat</a:t>
            </a:r>
            <a:r>
              <a:rPr lang="en-US" dirty="0" err="1"/>
              <a:t>ima</a:t>
            </a:r>
            <a:r>
              <a:rPr lang="sr-Latn-RS" dirty="0"/>
              <a:t> </a:t>
            </a:r>
            <a:r>
              <a:rPr lang="en-US" dirty="0"/>
              <a:t>u </a:t>
            </a:r>
            <a:r>
              <a:rPr lang="sr-Latn-RS" dirty="0"/>
              <a:t>parent stranice.</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Bootstrap za CSS koji sadrži gomilu već gotovih stilova.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Node za podizanje web servera u JavaScriptu i jQuery za lakše upravljanje HTML tagovima.</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7</a:t>
            </a:fld>
            <a:endParaRPr lang="en-US"/>
          </a:p>
        </p:txBody>
      </p:sp>
    </p:spTree>
    <p:extLst>
      <p:ext uri="{BB962C8B-B14F-4D97-AF65-F5344CB8AC3E}">
        <p14:creationId xmlns:p14="http://schemas.microsoft.com/office/powerpoint/2010/main" val="149853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Ovako</a:t>
            </a:r>
            <a:r>
              <a:rPr lang="en-US" dirty="0"/>
              <a:t> </a:t>
            </a:r>
            <a:r>
              <a:rPr lang="en-US" dirty="0" err="1"/>
              <a:t>izgleda</a:t>
            </a:r>
            <a:r>
              <a:rPr lang="en-US" dirty="0"/>
              <a:t> </a:t>
            </a:r>
            <a:r>
              <a:rPr lang="sr-Latn-RS" dirty="0"/>
              <a:t>dijagram sekvence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Najvažnije je videti da je back-end odgovoran samo za inicijalno pokretanje i zaustavljanje servera kao i za rutiranje stranica.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Dok se zapravo svi proračuni i validacije rade samo na front-endu zbog brzine i jer nema potrebe da se pamte bilo kakve informacije iz interakcije sa krajnjim korisnikom.</a:t>
            </a:r>
            <a:endParaRPr lang="en-US" dirty="0"/>
          </a:p>
        </p:txBody>
      </p:sp>
      <p:sp>
        <p:nvSpPr>
          <p:cNvPr id="4" name="Slide Number Placeholder 3"/>
          <p:cNvSpPr>
            <a:spLocks noGrp="1"/>
          </p:cNvSpPr>
          <p:nvPr>
            <p:ph type="sldNum" sz="quarter" idx="5"/>
          </p:nvPr>
        </p:nvSpPr>
        <p:spPr/>
        <p:txBody>
          <a:bodyPr/>
          <a:lstStyle/>
          <a:p>
            <a:fld id="{95A566FD-ECC2-4399-BA76-23D5D6DD8792}" type="slidenum">
              <a:rPr lang="en-US" smtClean="0"/>
              <a:t>8</a:t>
            </a:fld>
            <a:endParaRPr lang="en-US"/>
          </a:p>
        </p:txBody>
      </p:sp>
    </p:spTree>
    <p:extLst>
      <p:ext uri="{BB962C8B-B14F-4D97-AF65-F5344CB8AC3E}">
        <p14:creationId xmlns:p14="http://schemas.microsoft.com/office/powerpoint/2010/main" val="24275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2) Dobra stvar je što joj se može pristupiti sa više uređaja istovremeno unutar iste mreže, što znači da bi mogla da se koristi u demonstrativne svrhe na primer na vežbama iz zaštite podataka.</a:t>
            </a:r>
          </a:p>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Slike) Ovako izgleda aplikacija na monitoru i na mobilnom uređaju.</a:t>
            </a:r>
            <a:r>
              <a:rPr lang="en-US" dirty="0"/>
              <a:t> </a:t>
            </a:r>
            <a:r>
              <a:rPr lang="en-US" dirty="0" err="1"/>
              <a:t>Zahvaljujuci</a:t>
            </a:r>
            <a:r>
              <a:rPr lang="en-US" dirty="0"/>
              <a:t> </a:t>
            </a:r>
            <a:r>
              <a:rPr lang="en-US" dirty="0" err="1"/>
              <a:t>Bootstrapu</a:t>
            </a:r>
            <a:r>
              <a:rPr lang="en-US" dirty="0"/>
              <a:t> </a:t>
            </a:r>
            <a:r>
              <a:rPr lang="en-US" dirty="0" err="1"/>
              <a:t>stilovi</a:t>
            </a:r>
            <a:r>
              <a:rPr lang="en-US" dirty="0"/>
              <a:t> </a:t>
            </a:r>
            <a:r>
              <a:rPr lang="en-US" dirty="0" err="1"/>
              <a:t>su</a:t>
            </a:r>
            <a:r>
              <a:rPr lang="en-US" dirty="0"/>
              <a:t> </a:t>
            </a:r>
            <a:r>
              <a:rPr lang="en-US" dirty="0" err="1"/>
              <a:t>automatski</a:t>
            </a:r>
            <a:r>
              <a:rPr lang="en-US" dirty="0"/>
              <a:t> </a:t>
            </a:r>
            <a:r>
              <a:rPr lang="en-US" dirty="0" err="1"/>
              <a:t>prilagodljivi</a:t>
            </a:r>
            <a:r>
              <a:rPr lang="en-US" dirty="0"/>
              <a:t> </a:t>
            </a:r>
            <a:r>
              <a:rPr lang="en-US" dirty="0" err="1"/>
              <a:t>razlicitim</a:t>
            </a:r>
            <a:r>
              <a:rPr lang="en-US" dirty="0"/>
              <a:t> </a:t>
            </a:r>
            <a:r>
              <a:rPr lang="en-US" dirty="0" err="1"/>
              <a:t>velicinama</a:t>
            </a:r>
            <a:r>
              <a:rPr lang="en-US" dirty="0"/>
              <a:t> </a:t>
            </a:r>
            <a:r>
              <a:rPr lang="en-US" dirty="0" err="1"/>
              <a:t>ekrana</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9</a:t>
            </a:fld>
            <a:endParaRPr lang="en-US"/>
          </a:p>
        </p:txBody>
      </p:sp>
    </p:spTree>
    <p:extLst>
      <p:ext uri="{BB962C8B-B14F-4D97-AF65-F5344CB8AC3E}">
        <p14:creationId xmlns:p14="http://schemas.microsoft.com/office/powerpoint/2010/main" val="8029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Sada </a:t>
            </a:r>
            <a:r>
              <a:rPr lang="en-US" dirty="0" err="1"/>
              <a:t>cemo</a:t>
            </a:r>
            <a:r>
              <a:rPr lang="en-US" dirty="0"/>
              <a:t> </a:t>
            </a:r>
            <a:r>
              <a:rPr lang="en-US" dirty="0" err="1"/>
              <a:t>krenuti</a:t>
            </a:r>
            <a:r>
              <a:rPr lang="en-US" dirty="0"/>
              <a:t> da </a:t>
            </a:r>
            <a:r>
              <a:rPr lang="en-US" dirty="0" err="1"/>
              <a:t>gradimo</a:t>
            </a:r>
            <a:r>
              <a:rPr lang="en-US" dirty="0"/>
              <a:t> blockchain od </a:t>
            </a:r>
            <a:r>
              <a:rPr lang="en-US" dirty="0" err="1"/>
              <a:t>nule</a:t>
            </a:r>
            <a:r>
              <a:rPr lang="en-US" dirty="0"/>
              <a:t> </a:t>
            </a:r>
            <a:r>
              <a:rPr lang="en-US" dirty="0" err="1"/>
              <a:t>prolaskom</a:t>
            </a:r>
            <a:r>
              <a:rPr lang="en-US" dirty="0"/>
              <a:t> </a:t>
            </a:r>
            <a:r>
              <a:rPr lang="en-US" dirty="0" err="1"/>
              <a:t>kroz</a:t>
            </a:r>
            <a:r>
              <a:rPr lang="en-US" dirty="0"/>
              <a:t> </a:t>
            </a:r>
            <a:r>
              <a:rPr lang="en-US" dirty="0" err="1"/>
              <a:t>aplikaciju</a:t>
            </a:r>
            <a:r>
              <a:rPr lang="en-US" dirty="0"/>
              <a:t>.</a:t>
            </a:r>
          </a:p>
        </p:txBody>
      </p:sp>
      <p:sp>
        <p:nvSpPr>
          <p:cNvPr id="4" name="Slide Number Placeholder 3"/>
          <p:cNvSpPr>
            <a:spLocks noGrp="1"/>
          </p:cNvSpPr>
          <p:nvPr>
            <p:ph type="sldNum" sz="quarter" idx="5"/>
          </p:nvPr>
        </p:nvSpPr>
        <p:spPr/>
        <p:txBody>
          <a:bodyPr/>
          <a:lstStyle/>
          <a:p>
            <a:fld id="{95A566FD-ECC2-4399-BA76-23D5D6DD8792}" type="slidenum">
              <a:rPr lang="en-US" smtClean="0"/>
              <a:t>10</a:t>
            </a:fld>
            <a:endParaRPr lang="en-US"/>
          </a:p>
        </p:txBody>
      </p:sp>
    </p:spTree>
    <p:extLst>
      <p:ext uri="{BB962C8B-B14F-4D97-AF65-F5344CB8AC3E}">
        <p14:creationId xmlns:p14="http://schemas.microsoft.com/office/powerpoint/2010/main" val="302569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88463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11063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10298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49986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D72D5-DE4A-455C-B0A4-678FDB8D627C}"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2868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201615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2D5-DE4A-455C-B0A4-678FDB8D627C}" type="datetimeFigureOut">
              <a:rPr lang="en-US" smtClean="0"/>
              <a:t>5/14/2023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98834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2D5-DE4A-455C-B0A4-678FDB8D627C}" type="datetimeFigureOut">
              <a:rPr lang="en-US" smtClean="0"/>
              <a:t>5/14/2023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85758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2D5-DE4A-455C-B0A4-678FDB8D627C}" type="datetimeFigureOut">
              <a:rPr lang="en-US" smtClean="0"/>
              <a:t>5/14/2023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37271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431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D72D5-DE4A-455C-B0A4-678FDB8D627C}"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D8801-81DB-44E0-8746-C92350B1421E}" type="slidenum">
              <a:rPr lang="en-US" smtClean="0"/>
              <a:t>‹#›</a:t>
            </a:fld>
            <a:endParaRPr lang="en-US"/>
          </a:p>
        </p:txBody>
      </p:sp>
    </p:spTree>
    <p:extLst>
      <p:ext uri="{BB962C8B-B14F-4D97-AF65-F5344CB8AC3E}">
        <p14:creationId xmlns:p14="http://schemas.microsoft.com/office/powerpoint/2010/main" val="192704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D72D5-DE4A-455C-B0A4-678FDB8D627C}" type="datetimeFigureOut">
              <a:rPr lang="en-US" smtClean="0"/>
              <a:t>5/14/2023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8801-81DB-44E0-8746-C92350B1421E}" type="slidenum">
              <a:rPr lang="en-US" smtClean="0"/>
              <a:t>‹#›</a:t>
            </a:fld>
            <a:endParaRPr lang="en-US"/>
          </a:p>
        </p:txBody>
      </p:sp>
    </p:spTree>
    <p:extLst>
      <p:ext uri="{BB962C8B-B14F-4D97-AF65-F5344CB8AC3E}">
        <p14:creationId xmlns:p14="http://schemas.microsoft.com/office/powerpoint/2010/main" val="37514363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gif"/><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1122362"/>
            <a:ext cx="9144000" cy="2900518"/>
          </a:xfrm>
        </p:spPr>
        <p:txBody>
          <a:bodyPr>
            <a:normAutofit/>
          </a:bodyPr>
          <a:lstStyle/>
          <a:p>
            <a:r>
              <a:rPr lang="en-US" sz="4800" dirty="0">
                <a:solidFill>
                  <a:srgbClr val="FFFFFF"/>
                </a:solidFill>
              </a:rPr>
              <a:t>SISTEM ZA VIZUELNU REPREZENTACIJU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r>
              <a:rPr lang="en-US" sz="4800" b="1" dirty="0">
                <a:solidFill>
                  <a:srgbClr val="FFFFFF"/>
                </a:solidFill>
              </a:rPr>
              <a:t> </a:t>
            </a:r>
            <a:r>
              <a:rPr lang="en-US" sz="4800" dirty="0">
                <a:solidFill>
                  <a:srgbClr val="FFFFFF"/>
                </a:solidFill>
              </a:rPr>
              <a:t>TEHNOLOGIJE</a:t>
            </a:r>
          </a:p>
        </p:txBody>
      </p:sp>
      <p:sp>
        <p:nvSpPr>
          <p:cNvPr id="3" name="Subtitle 2">
            <a:extLst>
              <a:ext uri="{FF2B5EF4-FFF2-40B4-BE49-F238E27FC236}">
                <a16:creationId xmlns:a16="http://schemas.microsoft.com/office/drawing/2014/main" id="{D13EF4EE-3D3A-EFFF-5227-74DAAC44CD47}"/>
              </a:ext>
            </a:extLst>
          </p:cNvPr>
          <p:cNvSpPr>
            <a:spLocks noGrp="1"/>
          </p:cNvSpPr>
          <p:nvPr>
            <p:ph type="subTitle" idx="1"/>
          </p:nvPr>
        </p:nvSpPr>
        <p:spPr>
          <a:xfrm>
            <a:off x="1524000" y="4768554"/>
            <a:ext cx="9144000" cy="461473"/>
          </a:xfrm>
        </p:spPr>
        <p:txBody>
          <a:bodyPr anchor="ctr">
            <a:normAutofit/>
          </a:bodyPr>
          <a:lstStyle/>
          <a:p>
            <a:r>
              <a:rPr lang="en-US" dirty="0">
                <a:solidFill>
                  <a:srgbClr val="FFFFFF"/>
                </a:solidFill>
                <a:latin typeface="+mj-lt"/>
              </a:rPr>
              <a:t>KANDIDAT: D</a:t>
            </a:r>
            <a:r>
              <a:rPr lang="sr-Latn-RS" dirty="0">
                <a:solidFill>
                  <a:srgbClr val="FFFFFF"/>
                </a:solidFill>
                <a:latin typeface="+mj-lt"/>
              </a:rPr>
              <a:t>IMITRIJE KNEŽEVIĆ 244</a:t>
            </a:r>
            <a:r>
              <a:rPr lang="en-US" dirty="0">
                <a:solidFill>
                  <a:srgbClr val="FFFFFF"/>
                </a:solidFill>
                <a:latin typeface="+mj-lt"/>
              </a:rPr>
              <a:t>/</a:t>
            </a:r>
            <a:r>
              <a:rPr lang="sr-Latn-RS" dirty="0">
                <a:solidFill>
                  <a:srgbClr val="FFFFFF"/>
                </a:solidFill>
                <a:latin typeface="+mj-lt"/>
              </a:rPr>
              <a:t>2017</a:t>
            </a:r>
          </a:p>
        </p:txBody>
      </p:sp>
      <p:sp>
        <p:nvSpPr>
          <p:cNvPr id="6" name="Subtitle 2">
            <a:extLst>
              <a:ext uri="{FF2B5EF4-FFF2-40B4-BE49-F238E27FC236}">
                <a16:creationId xmlns:a16="http://schemas.microsoft.com/office/drawing/2014/main" id="{454446BD-A633-68E8-96FD-462FED684C3C}"/>
              </a:ext>
            </a:extLst>
          </p:cNvPr>
          <p:cNvSpPr txBox="1">
            <a:spLocks/>
          </p:cNvSpPr>
          <p:nvPr/>
        </p:nvSpPr>
        <p:spPr>
          <a:xfrm>
            <a:off x="1524000" y="5145242"/>
            <a:ext cx="9144000" cy="46147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MENTOR</a:t>
            </a:r>
            <a:r>
              <a:rPr lang="en-US" dirty="0">
                <a:solidFill>
                  <a:srgbClr val="FFFFFF"/>
                </a:solidFill>
                <a:latin typeface="+mj-lt"/>
              </a:rPr>
              <a:t>: </a:t>
            </a:r>
            <a:r>
              <a:rPr lang="sr-Latn-RS" dirty="0">
                <a:solidFill>
                  <a:srgbClr val="FFFFFF"/>
                </a:solidFill>
                <a:latin typeface="+mj-lt"/>
              </a:rPr>
              <a:t>PROF DR ŽARKO STANISAVLJEVIĆ</a:t>
            </a:r>
          </a:p>
        </p:txBody>
      </p:sp>
      <p:sp>
        <p:nvSpPr>
          <p:cNvPr id="8" name="Text Placeholder 2">
            <a:extLst>
              <a:ext uri="{FF2B5EF4-FFF2-40B4-BE49-F238E27FC236}">
                <a16:creationId xmlns:a16="http://schemas.microsoft.com/office/drawing/2014/main" id="{63355B0B-803B-32E7-CAFF-00C6FAA45997}"/>
              </a:ext>
            </a:extLst>
          </p:cNvPr>
          <p:cNvSpPr txBox="1">
            <a:spLocks/>
          </p:cNvSpPr>
          <p:nvPr/>
        </p:nvSpPr>
        <p:spPr>
          <a:xfrm>
            <a:off x="3512343" y="5922140"/>
            <a:ext cx="5167313" cy="51879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dirty="0"/>
              <a:t>17.5.2023.</a:t>
            </a:r>
          </a:p>
        </p:txBody>
      </p:sp>
      <p:pic>
        <p:nvPicPr>
          <p:cNvPr id="7" name="Picture 6" descr="A picture containing emblem, symbol, badge, crest&#10;&#10;Description automatically generated">
            <a:extLst>
              <a:ext uri="{FF2B5EF4-FFF2-40B4-BE49-F238E27FC236}">
                <a16:creationId xmlns:a16="http://schemas.microsoft.com/office/drawing/2014/main" id="{2883A328-771C-F63C-4B68-2196A9F51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593" y="388305"/>
            <a:ext cx="495324" cy="578950"/>
          </a:xfrm>
          <a:prstGeom prst="rect">
            <a:avLst/>
          </a:prstGeom>
        </p:spPr>
      </p:pic>
      <p:sp>
        <p:nvSpPr>
          <p:cNvPr id="9" name="Subtitle 2">
            <a:extLst>
              <a:ext uri="{FF2B5EF4-FFF2-40B4-BE49-F238E27FC236}">
                <a16:creationId xmlns:a16="http://schemas.microsoft.com/office/drawing/2014/main" id="{87F5A56A-DC8C-7A23-B7A1-8F4E5FAE3567}"/>
              </a:ext>
            </a:extLst>
          </p:cNvPr>
          <p:cNvSpPr txBox="1">
            <a:spLocks/>
          </p:cNvSpPr>
          <p:nvPr/>
        </p:nvSpPr>
        <p:spPr>
          <a:xfrm>
            <a:off x="1523999" y="295949"/>
            <a:ext cx="9144000" cy="8186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r-Latn-RS" dirty="0">
                <a:solidFill>
                  <a:srgbClr val="FFFFFF"/>
                </a:solidFill>
                <a:latin typeface="+mj-lt"/>
              </a:rPr>
              <a:t>UNIVERZITET U BEOGRADU</a:t>
            </a:r>
          </a:p>
          <a:p>
            <a:r>
              <a:rPr lang="sr-Latn-RS" dirty="0">
                <a:solidFill>
                  <a:srgbClr val="FFFFFF"/>
                </a:solidFill>
                <a:latin typeface="+mj-lt"/>
              </a:rPr>
              <a:t>ELEKTROTEHNIČKI FAKULTET</a:t>
            </a:r>
          </a:p>
        </p:txBody>
      </p:sp>
    </p:spTree>
    <p:extLst>
      <p:ext uri="{BB962C8B-B14F-4D97-AF65-F5344CB8AC3E}">
        <p14:creationId xmlns:p14="http://schemas.microsoft.com/office/powerpoint/2010/main" val="25779886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GRAĐENJE </a:t>
            </a:r>
            <a:r>
              <a:rPr lang="en-U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BLOCKCHAIN</a:t>
            </a:r>
            <a:r>
              <a:rPr lang="sr-Latn-RS" sz="4800" b="1" dirty="0">
                <a:gradFill flip="none" rotWithShape="1">
                  <a:gsLst>
                    <a:gs pos="0">
                      <a:srgbClr val="01023B">
                        <a:lumMod val="100000"/>
                      </a:srgbClr>
                    </a:gs>
                    <a:gs pos="100000">
                      <a:srgbClr val="EA9A5C"/>
                    </a:gs>
                    <a:gs pos="50000">
                      <a:srgbClr val="A53F52"/>
                    </a:gs>
                  </a:gsLst>
                  <a:path path="circle">
                    <a:fillToRect r="100000" b="100000"/>
                  </a:path>
                  <a:tileRect l="-100000" t="-100000"/>
                </a:gradFill>
                <a:effectLst/>
              </a:rPr>
              <a:t>A</a:t>
            </a:r>
            <a:endParaRPr lang="en-US" sz="4800" dirty="0"/>
          </a:p>
        </p:txBody>
      </p:sp>
    </p:spTree>
    <p:extLst>
      <p:ext uri="{BB962C8B-B14F-4D97-AF65-F5344CB8AC3E}">
        <p14:creationId xmlns:p14="http://schemas.microsoft.com/office/powerpoint/2010/main" val="35108486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KRIPTOGRAFSKE HEŠ FUNKCIJE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5698657" cy="2554545"/>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Heš funkcija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funkcija koja mapira podatke u izlaz fiksne dužine,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što uniformnijom raspodelom izlaznih vrednosti</a:t>
            </a:r>
          </a:p>
          <a:p>
            <a:pPr>
              <a:spcAft>
                <a:spcPts val="1200"/>
              </a:spcAft>
            </a:pPr>
            <a:r>
              <a:rPr lang="sr-Latn-RS" sz="2000" dirty="0">
                <a:solidFill>
                  <a:sysClr val="windowText" lastClr="000000"/>
                </a:solidFill>
                <a:latin typeface="Calibri" panose="020F0502020204030204"/>
              </a:rPr>
              <a:t>Isti ulaz u funkciju uvek daje isti izlaz koji se naziva heš vrednost</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Često se koriste za brzo pronalaženje podataka u računarstvu</a:t>
            </a:r>
          </a:p>
        </p:txBody>
      </p:sp>
      <p:sp>
        <p:nvSpPr>
          <p:cNvPr id="5" name="TextBox 4">
            <a:extLst>
              <a:ext uri="{FF2B5EF4-FFF2-40B4-BE49-F238E27FC236}">
                <a16:creationId xmlns:a16="http://schemas.microsoft.com/office/drawing/2014/main" id="{846D82B7-DE10-3B8A-F950-1B0790366B17}"/>
              </a:ext>
            </a:extLst>
          </p:cNvPr>
          <p:cNvSpPr txBox="1"/>
          <p:nvPr/>
        </p:nvSpPr>
        <p:spPr>
          <a:xfrm>
            <a:off x="6528390" y="1233449"/>
            <a:ext cx="5517510" cy="2246769"/>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Kriptografske heš funkcije</a:t>
            </a:r>
            <a:r>
              <a:rPr lang="sr-Latn-RS" sz="2000" dirty="0">
                <a:solidFill>
                  <a:sysClr val="windowText" lastClr="000000"/>
                </a:solidFill>
                <a:latin typeface="Calibri" panose="020F0502020204030204"/>
              </a:rPr>
              <a:t> </a:t>
            </a:r>
            <a:r>
              <a:rPr lang="sr-Latn-RS" sz="2000" dirty="0">
                <a:solidFill>
                  <a:srgbClr val="A53F52"/>
                </a:solidFill>
                <a:latin typeface="Calibri" panose="020F0502020204030204"/>
              </a:rPr>
              <a:t>(CHF)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funkcije za koje se ne može izračunati ulaz na osnovu dobijenog izlaza</a:t>
            </a:r>
            <a:endParaRPr lang="en-US" sz="2000" dirty="0">
              <a:solidFill>
                <a:sysClr val="windowText" lastClr="000000"/>
              </a:solidFill>
              <a:latin typeface="Calibri" panose="020F0502020204030204"/>
            </a:endParaRPr>
          </a:p>
          <a:p>
            <a:r>
              <a:rPr lang="en-US" sz="2000" dirty="0">
                <a:solidFill>
                  <a:sysClr val="windowText" lastClr="000000"/>
                </a:solidFill>
                <a:latin typeface="Calibri" panose="020F0502020204030204"/>
              </a:rPr>
              <a:t>Primer: </a:t>
            </a:r>
            <a:r>
              <a:rPr lang="en-US" sz="2000" dirty="0" err="1">
                <a:solidFill>
                  <a:sysClr val="windowText" lastClr="000000"/>
                </a:solidFill>
                <a:latin typeface="Calibri" panose="020F0502020204030204"/>
              </a:rPr>
              <a:t>ostatak</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deljenju</a:t>
            </a:r>
            <a:r>
              <a:rPr lang="en-US" sz="2000" dirty="0">
                <a:solidFill>
                  <a:sysClr val="windowText" lastClr="000000"/>
                </a:solidFill>
                <a:latin typeface="Calibri" panose="020F0502020204030204"/>
              </a:rPr>
              <a:t> H(x)=x%7</a:t>
            </a:r>
          </a:p>
          <a:p>
            <a:pPr>
              <a:spcAft>
                <a:spcPts val="1200"/>
              </a:spcAft>
            </a:pPr>
            <a:r>
              <a:rPr lang="en-US" sz="2000" dirty="0" err="1">
                <a:solidFill>
                  <a:sysClr val="windowText" lastClr="000000"/>
                </a:solidFill>
                <a:latin typeface="Calibri" panose="020F0502020204030204"/>
              </a:rPr>
              <a:t>Ako</a:t>
            </a:r>
            <a:r>
              <a:rPr lang="en-US" sz="2000" dirty="0">
                <a:solidFill>
                  <a:sysClr val="windowText" lastClr="000000"/>
                </a:solidFill>
                <a:latin typeface="Calibri" panose="020F0502020204030204"/>
              </a:rPr>
              <a:t> je H(x)=6, </a:t>
            </a:r>
            <a:r>
              <a:rPr lang="en-US" sz="2000" dirty="0" err="1">
                <a:solidFill>
                  <a:sysClr val="windowText" lastClr="000000"/>
                </a:solidFill>
                <a:latin typeface="Calibri" panose="020F0502020204030204"/>
              </a:rPr>
              <a:t>onda</a:t>
            </a:r>
            <a:r>
              <a:rPr lang="en-US" sz="2000" dirty="0">
                <a:solidFill>
                  <a:sysClr val="windowText" lastClr="000000"/>
                </a:solidFill>
                <a:latin typeface="Calibri" panose="020F0502020204030204"/>
              </a:rPr>
              <a:t> x=6,13,20,27,…</a:t>
            </a:r>
          </a:p>
          <a:p>
            <a:pPr>
              <a:spcAft>
                <a:spcPts val="1200"/>
              </a:spcAft>
            </a:pPr>
            <a:r>
              <a:rPr lang="sr-Latn-RS" sz="2000" dirty="0">
                <a:solidFill>
                  <a:sysClr val="windowText" lastClr="000000"/>
                </a:solidFill>
                <a:latin typeface="Calibri" panose="020F0502020204030204"/>
              </a:rPr>
              <a:t>Veoma široka primena u kriptografiji</a:t>
            </a:r>
            <a:endParaRPr lang="en-US" dirty="0"/>
          </a:p>
        </p:txBody>
      </p:sp>
      <p:pic>
        <p:nvPicPr>
          <p:cNvPr id="6" name="Picture 5">
            <a:extLst>
              <a:ext uri="{FF2B5EF4-FFF2-40B4-BE49-F238E27FC236}">
                <a16:creationId xmlns:a16="http://schemas.microsoft.com/office/drawing/2014/main" id="{64E21D6A-CA63-A076-F081-6BE3C7DCD6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93" y="3725041"/>
            <a:ext cx="12074012" cy="2892732"/>
          </a:xfrm>
          <a:prstGeom prst="rect">
            <a:avLst/>
          </a:prstGeom>
        </p:spPr>
      </p:pic>
    </p:spTree>
    <p:extLst>
      <p:ext uri="{BB962C8B-B14F-4D97-AF65-F5344CB8AC3E}">
        <p14:creationId xmlns:p14="http://schemas.microsoft.com/office/powerpoint/2010/main" val="1026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lang="en-US" sz="3200" dirty="0">
                <a:solidFill>
                  <a:sysClr val="windowText" lastClr="000000"/>
                </a:solidFill>
                <a:latin typeface="+mj-lt"/>
              </a:rPr>
              <a:t>BLOK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785378"/>
          </a:xfrm>
          <a:prstGeom prst="rect">
            <a:avLst/>
          </a:prstGeom>
          <a:noFill/>
        </p:spPr>
        <p:txBody>
          <a:bodyPr wrap="square" rtlCol="0">
            <a:spAutoFit/>
          </a:bodyPr>
          <a:lstStyle/>
          <a:p>
            <a:pPr>
              <a:spcAft>
                <a:spcPts val="1200"/>
              </a:spcAft>
            </a:pPr>
            <a:r>
              <a:rPr lang="en-US" sz="2000" dirty="0">
                <a:solidFill>
                  <a:srgbClr val="A53F52"/>
                </a:solidFill>
                <a:latin typeface="Calibri" panose="020F0502020204030204"/>
              </a:rPr>
              <a:t>Data</a:t>
            </a:r>
            <a:r>
              <a:rPr lang="sr-Latn-RS" sz="2000" dirty="0">
                <a:solidFill>
                  <a:srgbClr val="A53F52"/>
                </a:solidFill>
                <a:latin typeface="Calibri" panose="020F0502020204030204"/>
              </a:rPr>
              <a:t> </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Proizvoljni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sadr</a:t>
            </a:r>
            <a:r>
              <a:rPr lang="sr-Latn-RS" sz="2000" dirty="0">
                <a:solidFill>
                  <a:sysClr val="windowText" lastClr="000000"/>
                </a:solidFill>
                <a:latin typeface="Calibri" panose="020F0502020204030204"/>
              </a:rPr>
              <a:t>žaj (deo ledgera)</a:t>
            </a:r>
          </a:p>
          <a:p>
            <a:pPr>
              <a:spcAft>
                <a:spcPts val="200"/>
              </a:spcAft>
            </a:pPr>
            <a:r>
              <a:rPr lang="sr-Latn-RS" sz="2000" dirty="0">
                <a:solidFill>
                  <a:srgbClr val="A53F52"/>
                </a:solidFill>
                <a:latin typeface="Calibri" panose="020F0502020204030204"/>
              </a:rPr>
              <a:t>Magic</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(Number) = </a:t>
            </a:r>
            <a:r>
              <a:rPr lang="en-US" sz="2000" dirty="0" err="1">
                <a:solidFill>
                  <a:sysClr val="windowText" lastClr="000000"/>
                </a:solidFill>
                <a:latin typeface="Calibri" panose="020F0502020204030204"/>
              </a:rPr>
              <a:t>Jedinstvena</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celobrojna </a:t>
            </a:r>
            <a:r>
              <a:rPr lang="en-US" sz="2000" dirty="0" err="1">
                <a:solidFill>
                  <a:sysClr val="windowText" lastClr="000000"/>
                </a:solidFill>
                <a:latin typeface="Calibri" panose="020F0502020204030204"/>
              </a:rPr>
              <a:t>oznaka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lanca</a:t>
            </a:r>
            <a:endParaRPr lang="en-US" sz="2000"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Bitcoinov</a:t>
            </a:r>
            <a:r>
              <a:rPr lang="en-US" sz="2000" dirty="0">
                <a:solidFill>
                  <a:sysClr val="windowText" lastClr="000000"/>
                </a:solidFill>
                <a:latin typeface="Calibri" panose="020F0502020204030204"/>
              </a:rPr>
              <a:t> Magic Number je </a:t>
            </a:r>
            <a:r>
              <a:rPr lang="en-US" sz="2000" dirty="0"/>
              <a:t>0xD9B4BEF9</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tj</a:t>
            </a:r>
            <a:r>
              <a:rPr lang="en-US" sz="2000" dirty="0">
                <a:solidFill>
                  <a:sysClr val="windowText" lastClr="000000"/>
                </a:solidFill>
                <a:latin typeface="Calibri" panose="020F0502020204030204"/>
              </a:rPr>
              <a:t>. </a:t>
            </a:r>
            <a:r>
              <a:rPr lang="en-US" sz="2000" dirty="0"/>
              <a:t>3652501241</a:t>
            </a:r>
            <a:r>
              <a:rPr lang="en-US" sz="2000" dirty="0">
                <a:solidFill>
                  <a:sysClr val="windowText" lastClr="000000"/>
                </a:solidFill>
                <a:latin typeface="Calibri" panose="020F0502020204030204"/>
              </a:rPr>
              <a:t> u </a:t>
            </a:r>
            <a:r>
              <a:rPr lang="en-US" sz="2000" dirty="0" err="1">
                <a:solidFill>
                  <a:sysClr val="windowText" lastClr="000000"/>
                </a:solidFill>
                <a:latin typeface="Calibri" panose="020F0502020204030204"/>
              </a:rPr>
              <a:t>decimalnom</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obliku</a:t>
            </a:r>
            <a:endParaRPr lang="en-US" sz="2000" dirty="0">
              <a:solidFill>
                <a:sysClr val="windowText" lastClr="000000"/>
              </a:solidFill>
              <a:latin typeface="Calibri" panose="020F0502020204030204"/>
            </a:endParaRPr>
          </a:p>
          <a:p>
            <a:pPr>
              <a:spcAft>
                <a:spcPts val="200"/>
              </a:spcAft>
            </a:pPr>
            <a:r>
              <a:rPr lang="en-US" sz="2000" dirty="0">
                <a:solidFill>
                  <a:srgbClr val="A53F52"/>
                </a:solidFill>
                <a:latin typeface="Calibri" panose="020F0502020204030204"/>
              </a:rPr>
              <a:t>Block</a:t>
            </a:r>
            <a:r>
              <a:rPr lang="en-US" sz="2000" dirty="0">
                <a:solidFill>
                  <a:sysClr val="windowText" lastClr="000000"/>
                </a:solidFill>
                <a:latin typeface="Calibri" panose="020F0502020204030204"/>
              </a:rPr>
              <a:t> (ID) = </a:t>
            </a:r>
            <a:r>
              <a:rPr lang="sr-Latn-RS" sz="2000" dirty="0">
                <a:solidFill>
                  <a:sysClr val="windowText" lastClr="000000"/>
                </a:solidFill>
                <a:latin typeface="Calibri" panose="020F0502020204030204"/>
              </a:rPr>
              <a:t>Redni broj bloka</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I/ILI</a:t>
            </a:r>
          </a:p>
          <a:p>
            <a:pPr>
              <a:spcAft>
                <a:spcPts val="1200"/>
              </a:spcAft>
            </a:pPr>
            <a:r>
              <a:rPr lang="en-US" sz="2000" dirty="0">
                <a:solidFill>
                  <a:sysClr val="windowText" lastClr="000000"/>
                </a:solidFill>
                <a:latin typeface="Calibri" panose="020F0502020204030204"/>
              </a:rPr>
              <a:t>V</a:t>
            </a:r>
            <a:r>
              <a:rPr lang="sr-Latn-RS" sz="2000" dirty="0">
                <a:solidFill>
                  <a:sysClr val="windowText" lastClr="000000"/>
                </a:solidFill>
                <a:latin typeface="Calibri" panose="020F0502020204030204"/>
              </a:rPr>
              <a:t>remenski žig (timestamp)</a:t>
            </a:r>
            <a:r>
              <a:rPr lang="en-US" sz="2000" dirty="0">
                <a:solidFill>
                  <a:sysClr val="windowText" lastClr="000000"/>
                </a:solidFill>
                <a:latin typeface="Calibri" panose="020F0502020204030204"/>
              </a:rPr>
              <a:t> = Ta</a:t>
            </a:r>
            <a:r>
              <a:rPr lang="sr-Latn-RS" sz="2000" dirty="0">
                <a:solidFill>
                  <a:sysClr val="windowText" lastClr="000000"/>
                </a:solidFill>
                <a:latin typeface="Calibri" panose="020F0502020204030204"/>
              </a:rPr>
              <a:t>čna vremenska oznaka trenutka kada je blok dodat u lanac</a:t>
            </a:r>
            <a:endParaRPr lang="en-US" sz="2000" dirty="0">
              <a:solidFill>
                <a:sysClr val="windowText" lastClr="000000"/>
              </a:solidFill>
              <a:latin typeface="Calibri" panose="020F0502020204030204"/>
            </a:endParaRPr>
          </a:p>
          <a:p>
            <a:pPr>
              <a:spcAft>
                <a:spcPts val="1200"/>
              </a:spcAft>
            </a:pPr>
            <a:r>
              <a:rPr lang="sr-Latn-RS" sz="2000" dirty="0">
                <a:solidFill>
                  <a:srgbClr val="A53F52"/>
                </a:solidFill>
                <a:latin typeface="Calibri" panose="020F0502020204030204"/>
              </a:rPr>
              <a:t>Hash</a:t>
            </a:r>
            <a:r>
              <a:rPr lang="sr-Latn-RS" sz="2000" dirty="0">
                <a:solidFill>
                  <a:sysClr val="windowText" lastClr="000000"/>
                </a:solidFill>
                <a:latin typeface="Calibri" panose="020F0502020204030204"/>
              </a:rPr>
              <a:t> </a:t>
            </a:r>
            <a:r>
              <a:rPr lang="en-US" sz="2000" dirty="0">
                <a:solidFill>
                  <a:sysClr val="windowText" lastClr="000000"/>
                </a:solidFill>
                <a:latin typeface="Calibri" panose="020F0502020204030204"/>
              </a:rPr>
              <a:t>= SHA256(</a:t>
            </a:r>
            <a:r>
              <a:rPr lang="en-US" sz="2000" dirty="0" err="1">
                <a:solidFill>
                  <a:sysClr val="windowText" lastClr="000000"/>
                </a:solidFill>
                <a:latin typeface="Calibri" panose="020F0502020204030204"/>
              </a:rPr>
              <a:t>Magic+Block+Data</a:t>
            </a:r>
            <a:r>
              <a:rPr lang="en-US" sz="2000" dirty="0">
                <a:solidFill>
                  <a:sysClr val="windowText" lastClr="000000"/>
                </a:solidFill>
                <a:latin typeface="Calibri" panose="020F0502020204030204"/>
              </a:rPr>
              <a:t>)</a:t>
            </a:r>
            <a:endParaRPr lang="sr-Latn-RS" sz="2000" dirty="0">
              <a:solidFill>
                <a:sysClr val="windowText" lastClr="000000"/>
              </a:solidFill>
              <a:latin typeface="Calibri" panose="020F0502020204030204"/>
            </a:endParaRPr>
          </a:p>
        </p:txBody>
      </p:sp>
      <p:pic>
        <p:nvPicPr>
          <p:cNvPr id="6" name="Picture 5">
            <a:extLst>
              <a:ext uri="{FF2B5EF4-FFF2-40B4-BE49-F238E27FC236}">
                <a16:creationId xmlns:a16="http://schemas.microsoft.com/office/drawing/2014/main" id="{A98FE722-F272-859C-CDB8-450173D0E4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79" y="4133434"/>
            <a:ext cx="12141840" cy="2529550"/>
          </a:xfrm>
          <a:prstGeom prst="rect">
            <a:avLst/>
          </a:prstGeom>
        </p:spPr>
      </p:pic>
    </p:spTree>
    <p:extLst>
      <p:ext uri="{BB962C8B-B14F-4D97-AF65-F5344CB8AC3E}">
        <p14:creationId xmlns:p14="http://schemas.microsoft.com/office/powerpoint/2010/main" val="366321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KREIRANJE LANCA</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334081" cy="2092881"/>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Blokovi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podataka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ulan</a:t>
            </a:r>
            <a:r>
              <a:rPr lang="sr-Latn-RS" sz="2000" dirty="0">
                <a:solidFill>
                  <a:sysClr val="windowText" lastClr="000000"/>
                </a:solidFill>
                <a:latin typeface="Calibri" panose="020F0502020204030204"/>
              </a:rPr>
              <a:t>čavaju jedan za drugim </a:t>
            </a:r>
            <a:r>
              <a:rPr lang="en-US" sz="2000" dirty="0" err="1">
                <a:solidFill>
                  <a:sysClr val="windowText" lastClr="000000"/>
                </a:solidFill>
                <a:latin typeface="Calibri" panose="020F0502020204030204"/>
              </a:rPr>
              <a:t>preko</a:t>
            </a:r>
            <a:r>
              <a:rPr lang="sr-Latn-RS" sz="2000" dirty="0">
                <a:solidFill>
                  <a:sysClr val="windowText" lastClr="000000"/>
                </a:solidFill>
                <a:latin typeface="Calibri" panose="020F0502020204030204"/>
              </a:rPr>
              <a:t> kriptografskih heš funkcija</a:t>
            </a:r>
          </a:p>
          <a:p>
            <a:pPr>
              <a:spcAft>
                <a:spcPts val="1200"/>
              </a:spcAft>
            </a:pPr>
            <a:r>
              <a:rPr lang="en-US" sz="2000" dirty="0" err="1">
                <a:solidFill>
                  <a:srgbClr val="A53F52"/>
                </a:solidFill>
                <a:latin typeface="Calibri" panose="020F0502020204030204"/>
              </a:rPr>
              <a:t>Prev</a:t>
            </a:r>
            <a:r>
              <a:rPr lang="en-US" sz="2000" dirty="0">
                <a:latin typeface="Calibri" panose="020F0502020204030204"/>
              </a:rPr>
              <a:t>(</a:t>
            </a:r>
            <a:r>
              <a:rPr lang="en-US" sz="2000" dirty="0" err="1">
                <a:latin typeface="Calibri" panose="020F0502020204030204"/>
              </a:rPr>
              <a:t>ious</a:t>
            </a:r>
            <a:r>
              <a:rPr lang="en-US" sz="2000" dirty="0">
                <a:latin typeface="Calibri" panose="020F0502020204030204"/>
              </a:rPr>
              <a:t> Hash) </a:t>
            </a:r>
            <a:r>
              <a:rPr lang="sr-Latn-RS" sz="2000" dirty="0">
                <a:solidFill>
                  <a:sysClr val="windowText" lastClr="000000"/>
                </a:solidFill>
                <a:latin typeface="Calibri" panose="020F0502020204030204"/>
              </a:rPr>
              <a:t>mora biti jednak</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heš vrednost </a:t>
            </a:r>
            <a:r>
              <a:rPr lang="en-US" sz="2000" dirty="0" err="1">
                <a:solidFill>
                  <a:sysClr val="windowText" lastClr="000000"/>
                </a:solidFill>
                <a:latin typeface="Calibri" panose="020F0502020204030204"/>
              </a:rPr>
              <a:t>prethodnog</a:t>
            </a:r>
            <a:r>
              <a:rPr lang="sr-Latn-RS" sz="2000" dirty="0">
                <a:solidFill>
                  <a:sysClr val="windowText" lastClr="000000"/>
                </a:solidFill>
                <a:latin typeface="Calibri" panose="020F0502020204030204"/>
              </a:rPr>
              <a:t> bloka</a:t>
            </a:r>
            <a:endParaRPr lang="en-U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Ovo znači da ako izmenimo bilo koji blok u lancu, moraćemo da izmenimo i sve blokove posle njega da bi lanac bio validan</a:t>
            </a:r>
          </a:p>
          <a:p>
            <a:pPr>
              <a:spcAft>
                <a:spcPts val="1200"/>
              </a:spcAft>
            </a:pPr>
            <a:r>
              <a:rPr lang="sr-Latn-RS" sz="2000" dirty="0">
                <a:solidFill>
                  <a:sysClr val="windowText" lastClr="000000"/>
                </a:solidFill>
                <a:latin typeface="Calibri" panose="020F0502020204030204"/>
              </a:rPr>
              <a:t>Prvi blok (genesis blok) može da ima proizvoljnu heš vrednost prethodnog bloka</a:t>
            </a:r>
          </a:p>
        </p:txBody>
      </p:sp>
      <p:pic>
        <p:nvPicPr>
          <p:cNvPr id="5" name="Picture 4">
            <a:extLst>
              <a:ext uri="{FF2B5EF4-FFF2-40B4-BE49-F238E27FC236}">
                <a16:creationId xmlns:a16="http://schemas.microsoft.com/office/drawing/2014/main" id="{E3E4866A-47E2-B1B9-E641-7C0543A9F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89" y="3724448"/>
            <a:ext cx="12067822" cy="2199863"/>
          </a:xfrm>
          <a:prstGeom prst="rect">
            <a:avLst/>
          </a:prstGeom>
        </p:spPr>
      </p:pic>
    </p:spTree>
    <p:extLst>
      <p:ext uri="{BB962C8B-B14F-4D97-AF65-F5344CB8AC3E}">
        <p14:creationId xmlns:p14="http://schemas.microsoft.com/office/powerpoint/2010/main" val="64423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SADRŽAJ BLOKA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2323713"/>
          </a:xfrm>
          <a:prstGeom prst="rect">
            <a:avLst/>
          </a:prstGeom>
          <a:noFill/>
        </p:spPr>
        <p:txBody>
          <a:bodyPr wrap="square" rtlCol="0">
            <a:spAutoFit/>
          </a:bodyPr>
          <a:lstStyle/>
          <a:p>
            <a:pPr>
              <a:spcAft>
                <a:spcPts val="1200"/>
              </a:spcAft>
            </a:pPr>
            <a:r>
              <a:rPr lang="sr-Latn-RS" sz="2000" dirty="0">
                <a:latin typeface="Calibri" panose="020F0502020204030204"/>
              </a:rPr>
              <a:t>Sadržaj bloka</a:t>
            </a:r>
            <a:r>
              <a:rPr lang="en-US" sz="2000" dirty="0">
                <a:latin typeface="Calibri" panose="020F0502020204030204"/>
              </a:rPr>
              <a:t> </a:t>
            </a:r>
            <a:r>
              <a:rPr lang="en-US" sz="2000" dirty="0" err="1">
                <a:latin typeface="Calibri" panose="020F0502020204030204"/>
              </a:rPr>
              <a:t>mogu</a:t>
            </a:r>
            <a:r>
              <a:rPr lang="en-US" sz="2000" dirty="0">
                <a:latin typeface="Calibri" panose="020F0502020204030204"/>
              </a:rPr>
              <a:t> </a:t>
            </a:r>
            <a:r>
              <a:rPr lang="en-US" sz="2000" dirty="0" err="1">
                <a:latin typeface="Calibri" panose="020F0502020204030204"/>
              </a:rPr>
              <a:t>biti</a:t>
            </a:r>
            <a:r>
              <a:rPr lang="en-US" sz="2000" dirty="0">
                <a:latin typeface="Calibri" panose="020F0502020204030204"/>
              </a:rPr>
              <a:t> </a:t>
            </a:r>
            <a:r>
              <a:rPr lang="sr-Latn-RS" sz="2000" dirty="0">
                <a:latin typeface="Calibri" panose="020F0502020204030204"/>
              </a:rPr>
              <a:t>bilo kak</a:t>
            </a:r>
            <a:r>
              <a:rPr lang="en-US" sz="2000" dirty="0">
                <a:latin typeface="Calibri" panose="020F0502020204030204"/>
              </a:rPr>
              <a:t>vi</a:t>
            </a:r>
            <a:r>
              <a:rPr lang="sr-Latn-RS" sz="2000" dirty="0">
                <a:latin typeface="Calibri" panose="020F0502020204030204"/>
              </a:rPr>
              <a:t> poda</a:t>
            </a:r>
            <a:r>
              <a:rPr lang="en-US" sz="2000" dirty="0">
                <a:latin typeface="Calibri" panose="020F0502020204030204"/>
              </a:rPr>
              <a:t>ci</a:t>
            </a:r>
          </a:p>
          <a:p>
            <a:pPr>
              <a:spcAft>
                <a:spcPts val="1200"/>
              </a:spcAft>
            </a:pPr>
            <a:r>
              <a:rPr lang="sr-Latn-RS" sz="2000" dirty="0">
                <a:latin typeface="Calibri" panose="020F0502020204030204"/>
              </a:rPr>
              <a:t>Najčešći primer su transakcije</a:t>
            </a:r>
            <a:endParaRPr lang="en-US" sz="2000" dirty="0">
              <a:latin typeface="Calibri" panose="020F0502020204030204"/>
            </a:endParaRPr>
          </a:p>
          <a:p>
            <a:pPr>
              <a:spcAft>
                <a:spcPts val="200"/>
              </a:spcAft>
            </a:pPr>
            <a:r>
              <a:rPr lang="sr-Latn-RS" sz="2000" dirty="0">
                <a:latin typeface="Calibri" panose="020F0502020204030204"/>
              </a:rPr>
              <a:t>Za transakciju su nam potrebni:</a:t>
            </a:r>
          </a:p>
          <a:p>
            <a:pPr marL="342900" indent="-342900">
              <a:spcAft>
                <a:spcPts val="200"/>
              </a:spcAft>
              <a:buFont typeface="Arial" panose="020B0604020202020204" pitchFamily="34" charset="0"/>
              <a:buChar char="•"/>
            </a:pPr>
            <a:r>
              <a:rPr lang="sr-Latn-RS" sz="2000" dirty="0">
                <a:latin typeface="Calibri" panose="020F0502020204030204"/>
              </a:rPr>
              <a:t>Broj koji predstavlja svotu transakcije, tj. količinu novčića kriptovalute koja se prosleđuje</a:t>
            </a:r>
          </a:p>
          <a:p>
            <a:pPr marL="342900" indent="-342900">
              <a:spcAft>
                <a:spcPts val="200"/>
              </a:spcAft>
              <a:buFont typeface="Arial" panose="020B0604020202020204" pitchFamily="34" charset="0"/>
              <a:buChar char="•"/>
            </a:pPr>
            <a:r>
              <a:rPr lang="sr-Latn-RS" sz="2000" dirty="0">
                <a:latin typeface="Calibri" panose="020F0502020204030204"/>
              </a:rPr>
              <a:t>Naziva pošiljaoca</a:t>
            </a:r>
          </a:p>
          <a:p>
            <a:pPr marL="342900" indent="-342900">
              <a:spcAft>
                <a:spcPts val="200"/>
              </a:spcAft>
              <a:buFont typeface="Arial" panose="020B0604020202020204" pitchFamily="34" charset="0"/>
              <a:buChar char="•"/>
            </a:pPr>
            <a:r>
              <a:rPr lang="sr-Latn-RS" sz="2000" dirty="0">
                <a:latin typeface="Calibri" panose="020F0502020204030204"/>
              </a:rPr>
              <a:t>Naziva primaoca</a:t>
            </a:r>
          </a:p>
        </p:txBody>
      </p:sp>
      <p:pic>
        <p:nvPicPr>
          <p:cNvPr id="2" name="Picture Placeholder 7">
            <a:extLst>
              <a:ext uri="{FF2B5EF4-FFF2-40B4-BE49-F238E27FC236}">
                <a16:creationId xmlns:a16="http://schemas.microsoft.com/office/drawing/2014/main" id="{EF12BF27-7726-50D3-6FA9-694DBB30A90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2978" y="3780366"/>
            <a:ext cx="11326044" cy="2261883"/>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36161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F41F12CB-0205-2405-793C-90D8986823EC}"/>
              </a:ext>
            </a:extLst>
          </p:cNvPr>
          <p:cNvSpPr txBox="1"/>
          <p:nvPr/>
        </p:nvSpPr>
        <p:spPr>
          <a:xfrm>
            <a:off x="2102046" y="5463794"/>
            <a:ext cx="7987905"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pošiljaoca da pošalje više </a:t>
            </a:r>
            <a:r>
              <a:rPr lang="en-US" sz="2400" dirty="0" err="1">
                <a:solidFill>
                  <a:srgbClr val="01023B"/>
                </a:solidFill>
                <a:latin typeface="Calibri" panose="020F0502020204030204"/>
              </a:rPr>
              <a:t>tokena</a:t>
            </a:r>
            <a:r>
              <a:rPr lang="sr-Latn-RS" sz="2400" dirty="0">
                <a:solidFill>
                  <a:srgbClr val="01023B"/>
                </a:solidFill>
                <a:latin typeface="Calibri" panose="020F0502020204030204"/>
              </a:rPr>
              <a:t> nego što ima?</a:t>
            </a:r>
          </a:p>
        </p:txBody>
      </p:sp>
    </p:spTree>
    <p:extLst>
      <p:ext uri="{BB962C8B-B14F-4D97-AF65-F5344CB8AC3E}">
        <p14:creationId xmlns:p14="http://schemas.microsoft.com/office/powerpoint/2010/main" val="386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7" y="1695114"/>
            <a:ext cx="11216535" cy="152862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References</a:t>
            </a:r>
            <a:r>
              <a:rPr lang="sr-Latn-RS" sz="2000" dirty="0">
                <a:latin typeface="Calibri" panose="020F0502020204030204"/>
              </a:rPr>
              <a:t> </a:t>
            </a:r>
            <a:r>
              <a:rPr lang="en-US" sz="2000" dirty="0">
                <a:latin typeface="Calibri" panose="020F0502020204030204"/>
              </a:rPr>
              <a:t>= ID </a:t>
            </a:r>
            <a:r>
              <a:rPr lang="en-US" sz="2000" dirty="0" err="1">
                <a:latin typeface="Calibri" panose="020F0502020204030204"/>
              </a:rPr>
              <a:t>Blokova</a:t>
            </a:r>
            <a:r>
              <a:rPr lang="en-US" sz="2000" dirty="0">
                <a:latin typeface="Calibri" panose="020F0502020204030204"/>
              </a:rPr>
              <a:t> </a:t>
            </a:r>
            <a:r>
              <a:rPr lang="en-US" sz="2000" dirty="0" err="1">
                <a:latin typeface="Calibri" panose="020F0502020204030204"/>
              </a:rPr>
              <a:t>koje</a:t>
            </a:r>
            <a:r>
              <a:rPr lang="en-US" sz="2000" dirty="0">
                <a:latin typeface="Calibri" panose="020F0502020204030204"/>
              </a:rPr>
              <a:t> ova </a:t>
            </a:r>
            <a:r>
              <a:rPr lang="en-US" sz="2000" dirty="0" err="1">
                <a:latin typeface="Calibri" panose="020F0502020204030204"/>
              </a:rPr>
              <a:t>transakcija</a:t>
            </a:r>
            <a:r>
              <a:rPr lang="en-US" sz="2000" dirty="0">
                <a:latin typeface="Calibri" panose="020F0502020204030204"/>
              </a:rPr>
              <a:t> </a:t>
            </a:r>
            <a:r>
              <a:rPr lang="en-US" sz="2000" dirty="0" err="1">
                <a:latin typeface="Calibri" panose="020F0502020204030204"/>
              </a:rPr>
              <a:t>referi</a:t>
            </a:r>
            <a:r>
              <a:rPr lang="sr-Latn-RS" sz="2000" dirty="0">
                <a:latin typeface="Calibri" panose="020F0502020204030204"/>
              </a:rPr>
              <a:t>še kao dokaz da pošiljalac ima novca za slanje</a:t>
            </a:r>
            <a:endParaRPr lang="en-US" sz="2000" dirty="0">
              <a:latin typeface="Calibri" panose="020F0502020204030204"/>
            </a:endParaRPr>
          </a:p>
          <a:p>
            <a:pPr>
              <a:spcAft>
                <a:spcPts val="200"/>
              </a:spcAft>
            </a:pPr>
            <a:r>
              <a:rPr lang="en-US" sz="2000" dirty="0" err="1">
                <a:latin typeface="Calibri" panose="020F0502020204030204"/>
              </a:rPr>
              <a:t>Svaka</a:t>
            </a:r>
            <a:r>
              <a:rPr lang="en-US" sz="2000" dirty="0">
                <a:latin typeface="Calibri" panose="020F0502020204030204"/>
              </a:rPr>
              <a:t> </a:t>
            </a:r>
            <a:r>
              <a:rPr lang="en-US" sz="2000" dirty="0" err="1">
                <a:latin typeface="Calibri" panose="020F0502020204030204"/>
              </a:rPr>
              <a:t>transakcija</a:t>
            </a:r>
            <a:r>
              <a:rPr lang="en-US" sz="2000" dirty="0">
                <a:latin typeface="Calibri" panose="020F0502020204030204"/>
              </a:rPr>
              <a:t> se </a:t>
            </a:r>
            <a:r>
              <a:rPr lang="en-US" sz="2000" dirty="0" err="1">
                <a:latin typeface="Calibri" panose="020F0502020204030204"/>
              </a:rPr>
              <a:t>rastavlja</a:t>
            </a:r>
            <a:r>
              <a:rPr lang="en-US" sz="2000" dirty="0">
                <a:latin typeface="Calibri" panose="020F0502020204030204"/>
              </a:rPr>
              <a:t> </a:t>
            </a:r>
            <a:r>
              <a:rPr lang="en-US" sz="2000" dirty="0" err="1">
                <a:latin typeface="Calibri" panose="020F0502020204030204"/>
              </a:rPr>
              <a:t>na</a:t>
            </a:r>
            <a:r>
              <a:rPr lang="en-US" sz="2000" dirty="0">
                <a:latin typeface="Calibri" panose="020F0502020204030204"/>
              </a:rPr>
              <a:t> </a:t>
            </a:r>
            <a:r>
              <a:rPr lang="en-US" sz="2000" dirty="0" err="1">
                <a:latin typeface="Calibri" panose="020F0502020204030204"/>
              </a:rPr>
              <a:t>dve</a:t>
            </a:r>
            <a:r>
              <a:rPr lang="en-US" sz="2000" dirty="0">
                <a:latin typeface="Calibri" panose="020F0502020204030204"/>
              </a:rPr>
              <a:t>:</a:t>
            </a:r>
          </a:p>
          <a:p>
            <a:pPr marL="342900" indent="-342900">
              <a:spcAft>
                <a:spcPts val="200"/>
              </a:spcAft>
              <a:buFont typeface="Arial" panose="020B0604020202020204" pitchFamily="34" charset="0"/>
              <a:buChar char="•"/>
            </a:pPr>
            <a:r>
              <a:rPr lang="sr-Latn-RS" sz="2000" dirty="0">
                <a:latin typeface="Calibri" panose="020F0502020204030204"/>
              </a:rPr>
              <a:t>Originalna (A šalje B X tokena)</a:t>
            </a:r>
          </a:p>
          <a:p>
            <a:pPr marL="342900" indent="-342900">
              <a:spcAft>
                <a:spcPts val="1200"/>
              </a:spcAft>
              <a:buFont typeface="Arial" panose="020B0604020202020204" pitchFamily="34" charset="0"/>
              <a:buChar char="•"/>
            </a:pPr>
            <a:r>
              <a:rPr lang="sr-Latn-RS" sz="2000" dirty="0">
                <a:latin typeface="Calibri" panose="020F0502020204030204"/>
              </a:rPr>
              <a:t>Povratna (A šalje A sve preostale </a:t>
            </a:r>
            <a:r>
              <a:rPr lang="en-US" sz="2000" dirty="0">
                <a:latin typeface="Calibri" panose="020F0502020204030204"/>
              </a:rPr>
              <a:t>ref </a:t>
            </a:r>
            <a:r>
              <a:rPr lang="sr-Latn-RS" sz="2000" dirty="0">
                <a:latin typeface="Calibri" panose="020F0502020204030204"/>
              </a:rPr>
              <a:t>tokene)</a:t>
            </a:r>
            <a:endParaRPr lang="en-US" sz="2000" dirty="0">
              <a:latin typeface="Calibri" panose="020F0502020204030204"/>
            </a:endParaRP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942295"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Uvešćemo pravila koje transakcije moraju da poštuju</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186" y="3634263"/>
            <a:ext cx="11326044" cy="2091219"/>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Tree>
    <p:extLst>
      <p:ext uri="{BB962C8B-B14F-4D97-AF65-F5344CB8AC3E}">
        <p14:creationId xmlns:p14="http://schemas.microsoft.com/office/powerpoint/2010/main" val="64501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PRA</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ĆENJE TRANSAKCIJA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233449"/>
            <a:ext cx="11216536" cy="1323439"/>
          </a:xfrm>
          <a:prstGeom prst="rect">
            <a:avLst/>
          </a:prstGeom>
          <a:noFill/>
        </p:spPr>
        <p:txBody>
          <a:bodyPr wrap="square" rtlCol="0">
            <a:spAutoFit/>
          </a:bodyPr>
          <a:lstStyle/>
          <a:p>
            <a:pPr>
              <a:spcAft>
                <a:spcPts val="1200"/>
              </a:spcAft>
            </a:pPr>
            <a:r>
              <a:rPr lang="sr-Latn-RS" sz="2000" dirty="0">
                <a:latin typeface="Calibri" panose="020F0502020204030204"/>
              </a:rPr>
              <a:t>Transakcije </a:t>
            </a:r>
            <a:r>
              <a:rPr lang="sr-Latn-RS" sz="2000" u="sng" dirty="0">
                <a:latin typeface="Calibri" panose="020F0502020204030204"/>
              </a:rPr>
              <a:t>moraju</a:t>
            </a:r>
            <a:r>
              <a:rPr lang="sr-Latn-RS" sz="2000" dirty="0">
                <a:latin typeface="Calibri" panose="020F0502020204030204"/>
              </a:rPr>
              <a:t> da se referišu na jedan ili više prethodnih blokova</a:t>
            </a:r>
          </a:p>
          <a:p>
            <a:pPr>
              <a:spcAft>
                <a:spcPts val="1200"/>
              </a:spcAft>
            </a:pPr>
            <a:r>
              <a:rPr lang="sr-Latn-RS" sz="2000" dirty="0">
                <a:latin typeface="Calibri" panose="020F0502020204030204"/>
              </a:rPr>
              <a:t>Nije moguće referisati se na prethodno već referisane blokove</a:t>
            </a:r>
          </a:p>
          <a:p>
            <a:pPr>
              <a:spcAft>
                <a:spcPts val="1200"/>
              </a:spcAft>
            </a:pPr>
            <a:r>
              <a:rPr lang="sr-Latn-RS" sz="2000" dirty="0">
                <a:latin typeface="Calibri" panose="020F0502020204030204"/>
              </a:rPr>
              <a:t>Zbir ulaza u transakciju </a:t>
            </a:r>
            <a:r>
              <a:rPr lang="sr-Latn-RS" sz="2000" u="sng" dirty="0">
                <a:latin typeface="Calibri" panose="020F0502020204030204"/>
              </a:rPr>
              <a:t>mora</a:t>
            </a:r>
            <a:r>
              <a:rPr lang="sr-Latn-RS" sz="2000" dirty="0">
                <a:latin typeface="Calibri" panose="020F0502020204030204"/>
              </a:rPr>
              <a:t> biti jednak zbiru izlaza iz transakcije</a:t>
            </a:r>
          </a:p>
        </p:txBody>
      </p:sp>
      <p:pic>
        <p:nvPicPr>
          <p:cNvPr id="2" name="Picture Placeholder 7">
            <a:extLst>
              <a:ext uri="{FF2B5EF4-FFF2-40B4-BE49-F238E27FC236}">
                <a16:creationId xmlns:a16="http://schemas.microsoft.com/office/drawing/2014/main" id="{60047BDA-964E-CAB5-7D41-20868C6C5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732" y="3118398"/>
            <a:ext cx="11326044" cy="220551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7" name="TextBox 6">
            <a:extLst>
              <a:ext uri="{FF2B5EF4-FFF2-40B4-BE49-F238E27FC236}">
                <a16:creationId xmlns:a16="http://schemas.microsoft.com/office/drawing/2014/main" id="{96F83F61-B41E-8226-040A-18192FC589C0}"/>
              </a:ext>
            </a:extLst>
          </p:cNvPr>
          <p:cNvSpPr txBox="1"/>
          <p:nvPr/>
        </p:nvSpPr>
        <p:spPr>
          <a:xfrm>
            <a:off x="4012018" y="5785993"/>
            <a:ext cx="4167963"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novi tokeni ulaze u sistem?</a:t>
            </a:r>
          </a:p>
        </p:txBody>
      </p:sp>
    </p:spTree>
    <p:extLst>
      <p:ext uri="{BB962C8B-B14F-4D97-AF65-F5344CB8AC3E}">
        <p14:creationId xmlns:p14="http://schemas.microsoft.com/office/powerpoint/2010/main" val="18602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11089532" cy="2246769"/>
          </a:xfrm>
          <a:prstGeom prst="rect">
            <a:avLst/>
          </a:prstGeom>
          <a:noFill/>
        </p:spPr>
        <p:txBody>
          <a:bodyPr wrap="square" rtlCol="0">
            <a:spAutoFit/>
          </a:bodyPr>
          <a:lstStyle/>
          <a:p>
            <a:pPr>
              <a:spcAft>
                <a:spcPts val="1200"/>
              </a:spcAft>
            </a:pPr>
            <a:r>
              <a:rPr lang="sr-Latn-RS" sz="2000" dirty="0">
                <a:latin typeface="Calibri" panose="020F0502020204030204"/>
              </a:rPr>
              <a:t>Uvodimo posebnu transakcija unutar svakog bloka zvanu </a:t>
            </a:r>
            <a:r>
              <a:rPr lang="sr-Latn-RS" sz="2000" dirty="0">
                <a:solidFill>
                  <a:srgbClr val="A53F52"/>
                </a:solidFill>
                <a:latin typeface="Calibri" panose="020F0502020204030204"/>
              </a:rPr>
              <a:t>coinbase </a:t>
            </a:r>
            <a:r>
              <a:rPr lang="sr-Latn-RS" sz="2000" dirty="0">
                <a:latin typeface="Calibri" panose="020F0502020204030204"/>
              </a:rPr>
              <a:t>transakcija</a:t>
            </a:r>
          </a:p>
          <a:p>
            <a:pPr>
              <a:spcAft>
                <a:spcPts val="1200"/>
              </a:spcAft>
            </a:pPr>
            <a:r>
              <a:rPr lang="sr-Latn-RS" sz="2000" dirty="0">
                <a:latin typeface="Calibri" panose="020F0502020204030204"/>
              </a:rPr>
              <a:t>Ona nema pošiljaoca niti referencu</a:t>
            </a:r>
          </a:p>
          <a:p>
            <a:pPr>
              <a:spcAft>
                <a:spcPts val="1200"/>
              </a:spcAft>
            </a:pPr>
            <a:r>
              <a:rPr lang="sr-Latn-RS" sz="2000" dirty="0">
                <a:latin typeface="Calibri" panose="020F0502020204030204"/>
              </a:rPr>
              <a:t>Njen cilj jeste uvođenje novih novčića u s</a:t>
            </a:r>
            <a:r>
              <a:rPr lang="en-US" sz="2000" dirty="0" err="1">
                <a:latin typeface="Calibri" panose="020F0502020204030204"/>
              </a:rPr>
              <a:t>istem</a:t>
            </a:r>
            <a:r>
              <a:rPr lang="en-US" sz="2000" dirty="0">
                <a:latin typeface="Calibri" panose="020F0502020204030204"/>
              </a:rPr>
              <a:t> </a:t>
            </a:r>
            <a:endParaRPr lang="sr-Latn-RS" sz="2000" dirty="0">
              <a:latin typeface="Calibri" panose="020F0502020204030204"/>
            </a:endParaRPr>
          </a:p>
          <a:p>
            <a:pPr>
              <a:spcAft>
                <a:spcPts val="1200"/>
              </a:spcAft>
            </a:pPr>
            <a:r>
              <a:rPr lang="sr-Latn-RS" sz="2000" dirty="0">
                <a:latin typeface="Calibri" panose="020F0502020204030204"/>
              </a:rPr>
              <a:t>G</a:t>
            </a:r>
            <a:r>
              <a:rPr lang="en-US" sz="2000" dirty="0" err="1">
                <a:latin typeface="Calibri" panose="020F0502020204030204"/>
              </a:rPr>
              <a:t>enesis</a:t>
            </a:r>
            <a:r>
              <a:rPr lang="en-US" sz="2000" dirty="0">
                <a:latin typeface="Calibri" panose="020F0502020204030204"/>
              </a:rPr>
              <a:t> </a:t>
            </a:r>
            <a:r>
              <a:rPr lang="en-US" sz="2000" dirty="0" err="1">
                <a:latin typeface="Calibri" panose="020F0502020204030204"/>
              </a:rPr>
              <a:t>blok</a:t>
            </a:r>
            <a:r>
              <a:rPr lang="en-US" sz="2000" dirty="0">
                <a:latin typeface="Calibri" panose="020F0502020204030204"/>
              </a:rPr>
              <a:t> </a:t>
            </a:r>
            <a:r>
              <a:rPr lang="en-US" sz="2000" dirty="0" err="1">
                <a:latin typeface="Calibri" panose="020F0502020204030204"/>
              </a:rPr>
              <a:t>ima</a:t>
            </a:r>
            <a:r>
              <a:rPr lang="en-US" sz="2000" dirty="0">
                <a:latin typeface="Calibri" panose="020F0502020204030204"/>
              </a:rPr>
              <a:t> </a:t>
            </a:r>
            <a:r>
              <a:rPr lang="en-US" sz="2000" dirty="0" err="1">
                <a:latin typeface="Calibri" panose="020F0502020204030204"/>
              </a:rPr>
              <a:t>samo</a:t>
            </a:r>
            <a:r>
              <a:rPr lang="en-US" sz="2000" dirty="0">
                <a:latin typeface="Calibri" panose="020F0502020204030204"/>
              </a:rPr>
              <a:t> </a:t>
            </a:r>
            <a:r>
              <a:rPr lang="en-US" sz="2000" dirty="0" err="1">
                <a:latin typeface="Calibri" panose="020F0502020204030204"/>
              </a:rPr>
              <a:t>ovu</a:t>
            </a:r>
            <a:r>
              <a:rPr lang="en-US" sz="2000" dirty="0">
                <a:latin typeface="Calibri" panose="020F0502020204030204"/>
              </a:rPr>
              <a:t> </a:t>
            </a:r>
            <a:r>
              <a:rPr lang="en-US" sz="2000" dirty="0" err="1">
                <a:latin typeface="Calibri" panose="020F0502020204030204"/>
              </a:rPr>
              <a:t>transakciju</a:t>
            </a:r>
            <a:endParaRPr lang="sr-Latn-RS" sz="2000" dirty="0">
              <a:latin typeface="Calibri" panose="020F0502020204030204"/>
            </a:endParaRPr>
          </a:p>
          <a:p>
            <a:pPr>
              <a:spcAft>
                <a:spcPts val="1200"/>
              </a:spcAft>
            </a:pPr>
            <a:r>
              <a:rPr lang="sr-Latn-RS" sz="2000" dirty="0">
                <a:latin typeface="Calibri" panose="020F0502020204030204"/>
              </a:rPr>
              <a:t>Videćemo kasnije kako se određuje ko je primalac </a:t>
            </a:r>
            <a:r>
              <a:rPr lang="sr-Latn-RS" sz="2000" dirty="0">
                <a:solidFill>
                  <a:srgbClr val="A53F52"/>
                </a:solidFill>
                <a:latin typeface="Calibri" panose="020F0502020204030204"/>
              </a:rPr>
              <a:t>coinbase</a:t>
            </a:r>
            <a:r>
              <a:rPr lang="sr-Latn-RS" sz="2000" dirty="0">
                <a:latin typeface="Calibri" panose="020F0502020204030204"/>
              </a:rPr>
              <a:t> transakcije</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874041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Potreban nam je mehanizam ubacivanja novih tokena u sistem</a:t>
            </a:r>
          </a:p>
        </p:txBody>
      </p:sp>
      <p:pic>
        <p:nvPicPr>
          <p:cNvPr id="2" name="Picture Placeholder 7">
            <a:extLst>
              <a:ext uri="{FF2B5EF4-FFF2-40B4-BE49-F238E27FC236}">
                <a16:creationId xmlns:a16="http://schemas.microsoft.com/office/drawing/2014/main" id="{5D6CE3B3-895B-1820-0E75-36A6A172D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2978" y="4612294"/>
            <a:ext cx="11326044" cy="819757"/>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9" name="TextBox 8">
            <a:extLst>
              <a:ext uri="{FF2B5EF4-FFF2-40B4-BE49-F238E27FC236}">
                <a16:creationId xmlns:a16="http://schemas.microsoft.com/office/drawing/2014/main" id="{0BD60913-A291-3965-F197-C8306F4D676F}"/>
              </a:ext>
            </a:extLst>
          </p:cNvPr>
          <p:cNvSpPr txBox="1"/>
          <p:nvPr/>
        </p:nvSpPr>
        <p:spPr>
          <a:xfrm>
            <a:off x="5411972" y="5747661"/>
            <a:ext cx="13680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Inflacija?</a:t>
            </a:r>
          </a:p>
        </p:txBody>
      </p:sp>
    </p:spTree>
    <p:extLst>
      <p:ext uri="{BB962C8B-B14F-4D97-AF65-F5344CB8AC3E}">
        <p14:creationId xmlns:p14="http://schemas.microsoft.com/office/powerpoint/2010/main" val="2732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668350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COINBASE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5" name="TextBox 4">
            <a:extLst>
              <a:ext uri="{FF2B5EF4-FFF2-40B4-BE49-F238E27FC236}">
                <a16:creationId xmlns:a16="http://schemas.microsoft.com/office/drawing/2014/main" id="{846D82B7-DE10-3B8A-F950-1B0790366B17}"/>
              </a:ext>
            </a:extLst>
          </p:cNvPr>
          <p:cNvSpPr txBox="1"/>
          <p:nvPr/>
        </p:nvSpPr>
        <p:spPr>
          <a:xfrm>
            <a:off x="542484" y="1695114"/>
            <a:ext cx="11107027" cy="861774"/>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Coinbase</a:t>
            </a:r>
            <a:r>
              <a:rPr lang="sr-Latn-RS" sz="2000" dirty="0">
                <a:latin typeface="Calibri" panose="020F0502020204030204"/>
              </a:rPr>
              <a:t> se smanjuje </a:t>
            </a:r>
            <a:r>
              <a:rPr lang="en-US" sz="2000" dirty="0" err="1">
                <a:latin typeface="Calibri" panose="020F0502020204030204"/>
              </a:rPr>
              <a:t>duplo</a:t>
            </a:r>
            <a:r>
              <a:rPr lang="en-US" sz="2000" dirty="0">
                <a:latin typeface="Calibri" panose="020F0502020204030204"/>
              </a:rPr>
              <a:t> </a:t>
            </a:r>
            <a:r>
              <a:rPr lang="sr-Latn-RS" sz="2000" dirty="0">
                <a:latin typeface="Calibri" panose="020F0502020204030204"/>
              </a:rPr>
              <a:t>na svakih N blokova</a:t>
            </a:r>
          </a:p>
          <a:p>
            <a:pPr>
              <a:spcAft>
                <a:spcPts val="1200"/>
              </a:spcAft>
            </a:pPr>
            <a:r>
              <a:rPr lang="sr-Latn-RS" sz="2000" dirty="0">
                <a:latin typeface="Calibri" panose="020F0502020204030204"/>
              </a:rPr>
              <a:t>Možemo izračunati maksimalnu količinu novca koja može biti u sistemu</a:t>
            </a:r>
          </a:p>
        </p:txBody>
      </p:sp>
      <p:sp>
        <p:nvSpPr>
          <p:cNvPr id="6" name="TextBox 5">
            <a:extLst>
              <a:ext uri="{FF2B5EF4-FFF2-40B4-BE49-F238E27FC236}">
                <a16:creationId xmlns:a16="http://schemas.microsoft.com/office/drawing/2014/main" id="{98E6331B-D043-104C-744B-0037F53030FE}"/>
              </a:ext>
            </a:extLst>
          </p:cNvPr>
          <p:cNvSpPr txBox="1"/>
          <p:nvPr/>
        </p:nvSpPr>
        <p:spPr>
          <a:xfrm>
            <a:off x="542486" y="1233449"/>
            <a:ext cx="7833120"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Matematički ćemo ograničiti količinu novca u sistemu</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6B4AEF-084A-8AF9-1440-B59980A1AADD}"/>
                  </a:ext>
                </a:extLst>
              </p:cNvPr>
              <p:cNvSpPr txBox="1"/>
              <p:nvPr/>
            </p:nvSpPr>
            <p:spPr>
              <a:xfrm>
                <a:off x="4219395" y="3302079"/>
                <a:ext cx="3753207" cy="2431371"/>
              </a:xfrm>
              <a:prstGeom prst="rect">
                <a:avLst/>
              </a:prstGeom>
              <a:no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wrap="none" rtlCol="0">
                <a:spAutoFit/>
              </a:bodyPr>
              <a:lstStyle/>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sr-Latn-RS" sz="2000" i="1">
                          <a:latin typeface="Cambria Math" panose="02040503050406030204" pitchFamily="18" charset="0"/>
                        </a:rPr>
                        <m:t>5</m:t>
                      </m:r>
                      <m:r>
                        <a:rPr lang="sr-Latn-R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nary>
                    </m:oMath>
                  </m:oMathPara>
                </a14:m>
                <a:endParaRPr lang="en-US" sz="2000" b="0" dirty="0">
                  <a:ea typeface="Cambria Math" panose="02040503050406030204" pitchFamily="18" charset="0"/>
                </a:endParaRPr>
              </a:p>
              <a:p>
                <a:pPr>
                  <a:spcAft>
                    <a:spcPts val="600"/>
                  </a:spcAft>
                </a:pPr>
                <a14:m>
                  <m:oMathPara xmlns:m="http://schemas.openxmlformats.org/officeDocument/2006/math">
                    <m:oMathParaPr>
                      <m:jc m:val="centerGroup"/>
                    </m:oMathParaPr>
                    <m:oMath xmlns:m="http://schemas.openxmlformats.org/officeDocument/2006/math">
                      <m:r>
                        <a:rPr lang="sr-Latn-RS" sz="2000" b="0" i="1" smtClean="0">
                          <a:latin typeface="Cambria Math" panose="02040503050406030204" pitchFamily="18" charset="0"/>
                        </a:rPr>
                        <m:t>5</m:t>
                      </m:r>
                      <m:r>
                        <a:rPr lang="sr-Latn-R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smtClean="0">
                          <a:solidFill>
                            <a:srgbClr val="A53F52"/>
                          </a:solidFill>
                          <a:latin typeface="Cambria Math" panose="02040503050406030204" pitchFamily="18" charset="0"/>
                          <a:ea typeface="Cambria Math" panose="02040503050406030204" pitchFamily="18" charset="0"/>
                        </a:rPr>
                        <m:t>200£</m:t>
                      </m:r>
                    </m:oMath>
                  </m:oMathPara>
                </a14:m>
                <a:endParaRPr lang="en-US" sz="2000" dirty="0"/>
              </a:p>
            </p:txBody>
          </p:sp>
        </mc:Choice>
        <mc:Fallback xmlns="">
          <p:sp>
            <p:nvSpPr>
              <p:cNvPr id="7" name="TextBox 6">
                <a:extLst>
                  <a:ext uri="{FF2B5EF4-FFF2-40B4-BE49-F238E27FC236}">
                    <a16:creationId xmlns:a16="http://schemas.microsoft.com/office/drawing/2014/main" id="{366B4AEF-084A-8AF9-1440-B59980A1AADD}"/>
                  </a:ext>
                </a:extLst>
              </p:cNvPr>
              <p:cNvSpPr txBox="1">
                <a:spLocks noRot="1" noChangeAspect="1" noMove="1" noResize="1" noEditPoints="1" noAdjustHandles="1" noChangeArrowheads="1" noChangeShapeType="1" noTextEdit="1"/>
              </p:cNvSpPr>
              <p:nvPr/>
            </p:nvSpPr>
            <p:spPr>
              <a:xfrm>
                <a:off x="4219395" y="3302079"/>
                <a:ext cx="3753207" cy="2431371"/>
              </a:xfrm>
              <a:prstGeom prst="rect">
                <a:avLst/>
              </a:prstGeom>
              <a:blipFill>
                <a:blip r:embed="rId3"/>
                <a:stretch>
                  <a:fillRect/>
                </a:stretch>
              </a:blipFill>
              <a:ln w="19050">
                <a:gradFill flip="none" rotWithShape="1">
                  <a:gsLst>
                    <a:gs pos="0">
                      <a:srgbClr val="01023B"/>
                    </a:gs>
                    <a:gs pos="50000">
                      <a:srgbClr val="A53F52"/>
                    </a:gs>
                    <a:gs pos="100000">
                      <a:srgbClr val="EA9A5C"/>
                    </a:gs>
                  </a:gsLst>
                  <a:path path="circle">
                    <a:fillToRect l="100000" t="100000"/>
                  </a:path>
                  <a:tileRect r="-100000" b="-100000"/>
                </a:gradFill>
              </a:ln>
            </p:spPr>
            <p:txBody>
              <a:bodyPr/>
              <a:lstStyle/>
              <a:p>
                <a:r>
                  <a:rPr lang="en-US">
                    <a:noFill/>
                  </a:rPr>
                  <a:t> </a:t>
                </a:r>
              </a:p>
            </p:txBody>
          </p:sp>
        </mc:Fallback>
      </mc:AlternateContent>
    </p:spTree>
    <p:extLst>
      <p:ext uri="{BB962C8B-B14F-4D97-AF65-F5344CB8AC3E}">
        <p14:creationId xmlns:p14="http://schemas.microsoft.com/office/powerpoint/2010/main" val="215083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543DD5-7D78-897E-5457-A3D8531C2E7E}"/>
              </a:ext>
            </a:extLst>
          </p:cNvPr>
          <p:cNvSpPr txBox="1">
            <a:spLocks/>
          </p:cNvSpPr>
          <p:nvPr/>
        </p:nvSpPr>
        <p:spPr>
          <a:xfrm>
            <a:off x="6506844" y="642928"/>
            <a:ext cx="4797426" cy="1435947"/>
          </a:xfrm>
          <a:prstGeom prst="rect">
            <a:avLst/>
          </a:prstGeom>
          <a:noFill/>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5400" b="0" i="0" u="none" strike="noStrike" kern="1200" cap="all" spc="0" normalizeH="0" baseline="0" noProof="0" dirty="0">
                <a:ln>
                  <a:noFill/>
                </a:ln>
                <a:solidFill>
                  <a:sysClr val="windowText" lastClr="000000"/>
                </a:solidFill>
                <a:effectLst/>
                <a:uLnTx/>
                <a:uFillTx/>
                <a:latin typeface="Calibri Light" panose="020F0302020204030204"/>
                <a:ea typeface="+mj-ea"/>
                <a:cs typeface="+mj-cs"/>
              </a:rPr>
              <a:t>Agenda</a:t>
            </a:r>
          </a:p>
        </p:txBody>
      </p:sp>
      <p:sp>
        <p:nvSpPr>
          <p:cNvPr id="4" name="Text Placeholder 5">
            <a:extLst>
              <a:ext uri="{FF2B5EF4-FFF2-40B4-BE49-F238E27FC236}">
                <a16:creationId xmlns:a16="http://schemas.microsoft.com/office/drawing/2014/main" id="{10A84C93-D42E-1970-56C6-DFE482DCCED1}"/>
              </a:ext>
            </a:extLst>
          </p:cNvPr>
          <p:cNvSpPr txBox="1">
            <a:spLocks/>
          </p:cNvSpPr>
          <p:nvPr/>
        </p:nvSpPr>
        <p:spPr>
          <a:xfrm>
            <a:off x="6506844" y="2071775"/>
            <a:ext cx="4846320" cy="379888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ysClr val="windowText" lastClr="000000"/>
                </a:solidFill>
                <a:latin typeface="Calibri" panose="020F0502020204030204"/>
              </a:rPr>
              <a:t>UVOD U</a:t>
            </a:r>
            <a:r>
              <a:rPr lang="sr-Latn-RS" dirty="0">
                <a:solidFill>
                  <a:sysClr val="windowText" lastClr="000000"/>
                </a:solidFill>
                <a:latin typeface="Calibri" panose="020F0502020204030204"/>
              </a:rPr>
              <a:t> </a:t>
            </a: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BLOCKCHAIN</a:t>
            </a:r>
            <a:endParaRPr lang="en-US" dirty="0">
              <a:solidFill>
                <a:sysClr val="windowText" lastClr="000000"/>
              </a:solidFill>
              <a:latin typeface="Calibri" panose="020F0502020204030204"/>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solidFill>
                  <a:sysClr val="windowText" lastClr="000000"/>
                </a:solidFill>
                <a:latin typeface="Calibri" panose="020F0502020204030204"/>
              </a:rPr>
              <a:t>ARHITEKTURA SISTEMA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GRAĐENJE BLOCKCHAINA</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TEORIJA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     </a:t>
            </a: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INTERAKTIVNI PRIMERI</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sr-Latn-R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rPr>
              <a:t>ZAKLJUČAK</a:t>
            </a:r>
            <a:endParaRPr kumimoji="0" lang="en-US" sz="1800" b="0" i="0" u="none" strike="noStrike" kern="1200" cap="none" spc="30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Placeholder 7">
            <a:extLst>
              <a:ext uri="{FF2B5EF4-FFF2-40B4-BE49-F238E27FC236}">
                <a16:creationId xmlns:a16="http://schemas.microsoft.com/office/drawing/2014/main" id="{0477C37A-2604-D712-0F49-28F7105A145A}"/>
              </a:ext>
            </a:extLst>
          </p:cNvPr>
          <p:cNvPicPr>
            <a:picLocks noChangeAspect="1"/>
          </p:cNvPicPr>
          <p:nvPr/>
        </p:nvPicPr>
        <p:blipFill>
          <a:blip r:embed="rId3">
            <a:extLst>
              <a:ext uri="{28A0092B-C50C-407E-A947-70E740481C1C}">
                <a14:useLocalDpi xmlns:a14="http://schemas.microsoft.com/office/drawing/2010/main" val="0"/>
              </a:ext>
            </a:extLst>
          </a:blip>
          <a:srcRect l="26912" r="26912"/>
          <a:stretch/>
        </p:blipFill>
        <p:spPr>
          <a:xfrm>
            <a:off x="19048"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3544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 y="2436"/>
            <a:ext cx="12187667" cy="6855563"/>
          </a:xfrm>
          <a:prstGeom prst="rect">
            <a:avLst/>
          </a:prstGeom>
          <a:ln w="19050">
            <a:noFill/>
          </a:ln>
        </p:spPr>
      </p:pic>
      <p:sp>
        <p:nvSpPr>
          <p:cNvPr id="3" name="TextBox 2">
            <a:extLst>
              <a:ext uri="{FF2B5EF4-FFF2-40B4-BE49-F238E27FC236}">
                <a16:creationId xmlns:a16="http://schemas.microsoft.com/office/drawing/2014/main" id="{30D1772F-9879-9D1D-1837-3816AA1EC81A}"/>
              </a:ext>
            </a:extLst>
          </p:cNvPr>
          <p:cNvSpPr txBox="1"/>
          <p:nvPr/>
        </p:nvSpPr>
        <p:spPr>
          <a:xfrm>
            <a:off x="-2165" y="5493634"/>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doda</a:t>
            </a:r>
            <a:r>
              <a:rPr lang="en-US" sz="2400" dirty="0">
                <a:solidFill>
                  <a:srgbClr val="01023B"/>
                </a:solidFill>
                <a:latin typeface="Calibri" panose="020F0502020204030204"/>
              </a:rPr>
              <a:t>/</a:t>
            </a:r>
            <a:r>
              <a:rPr lang="sr-Latn-RS" sz="2400" dirty="0">
                <a:solidFill>
                  <a:srgbClr val="01023B"/>
                </a:solidFill>
                <a:latin typeface="Calibri" panose="020F0502020204030204"/>
              </a:rPr>
              <a:t>izmeni transakciju: Mark šalje Džordžu 25</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21163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a:t>
            </a:r>
            <a:r>
              <a:rPr kumimoji="0" lang="en-US" sz="3200" i="0" u="none" strike="noStrike" kern="1200" cap="none" normalizeH="0" baseline="0" noProof="0" dirty="0">
                <a:ln>
                  <a:noFill/>
                </a:ln>
                <a:solidFill>
                  <a:sysClr val="windowText" lastClr="000000"/>
                </a:solidFill>
                <a:effectLst/>
                <a:uLnTx/>
                <a:uFillTx/>
                <a:latin typeface="+mj-lt"/>
                <a:ea typeface="+mn-ea"/>
                <a:cs typeface="+mn-cs"/>
              </a:rPr>
              <a:t>POTPISI</a:t>
            </a:r>
          </a:p>
        </p:txBody>
      </p:sp>
      <p:sp>
        <p:nvSpPr>
          <p:cNvPr id="3" name="TextBox 2">
            <a:extLst>
              <a:ext uri="{FF2B5EF4-FFF2-40B4-BE49-F238E27FC236}">
                <a16:creationId xmlns:a16="http://schemas.microsoft.com/office/drawing/2014/main" id="{8FF103E6-9F05-CE02-7B77-D35535E97168}"/>
              </a:ext>
            </a:extLst>
          </p:cNvPr>
          <p:cNvSpPr txBox="1"/>
          <p:nvPr/>
        </p:nvSpPr>
        <p:spPr>
          <a:xfrm>
            <a:off x="542486" y="1695114"/>
            <a:ext cx="5858314" cy="3170099"/>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Bezbedniji od stvarnih potpisa zahvaljujući matematici i kriptografiji</a:t>
            </a:r>
          </a:p>
          <a:p>
            <a:pPr>
              <a:spcAft>
                <a:spcPts val="1200"/>
              </a:spcAft>
            </a:pPr>
            <a:r>
              <a:rPr lang="sr-Latn-RS" sz="2000" dirty="0">
                <a:solidFill>
                  <a:sysClr val="windowText" lastClr="000000"/>
                </a:solidFill>
                <a:latin typeface="Calibri" panose="020F0502020204030204"/>
              </a:rPr>
              <a:t>Svaki entitet koji želi da ima svoj digitalni potpis poseduje privatni i javni ključ</a:t>
            </a:r>
          </a:p>
          <a:p>
            <a:pPr>
              <a:spcAft>
                <a:spcPts val="1200"/>
              </a:spcAft>
            </a:pPr>
            <a:r>
              <a:rPr lang="sr-Latn-RS" sz="2000" dirty="0">
                <a:solidFill>
                  <a:sysClr val="windowText" lastClr="000000"/>
                </a:solidFill>
                <a:latin typeface="Calibri" panose="020F0502020204030204"/>
              </a:rPr>
              <a:t>Javni ključ se generiše na osnovu privatnog</a:t>
            </a:r>
          </a:p>
          <a:p>
            <a:pPr>
              <a:spcAft>
                <a:spcPts val="1200"/>
              </a:spcAft>
            </a:pPr>
            <a:r>
              <a:rPr lang="sr-Latn-RS" sz="2000" dirty="0">
                <a:solidFill>
                  <a:sysClr val="windowText" lastClr="000000"/>
                </a:solidFill>
                <a:latin typeface="Calibri" panose="020F0502020204030204"/>
              </a:rPr>
              <a:t>Veoma često se koristi na internetu za komunikaciju između servera i klijenta</a:t>
            </a:r>
          </a:p>
          <a:p>
            <a:pPr>
              <a:spcAft>
                <a:spcPts val="1200"/>
              </a:spcAft>
            </a:pPr>
            <a:r>
              <a:rPr lang="sr-Latn-RS" sz="2000" dirty="0">
                <a:solidFill>
                  <a:sysClr val="windowText" lastClr="000000"/>
                </a:solidFill>
                <a:latin typeface="Calibri" panose="020F0502020204030204"/>
              </a:rPr>
              <a:t>Zakonski dozvoljeni algoritmi: RSA, DSA, </a:t>
            </a:r>
            <a:r>
              <a:rPr lang="sr-Latn-RS" sz="2000" dirty="0">
                <a:solidFill>
                  <a:srgbClr val="EA9A5C"/>
                </a:solidFill>
                <a:latin typeface="Calibri" panose="020F0502020204030204"/>
              </a:rPr>
              <a:t>ECDSA</a:t>
            </a:r>
            <a:endParaRPr lang="sr-Latn-RS" sz="2000" dirty="0">
              <a:solidFill>
                <a:sysClr val="windowText" lastClr="000000"/>
              </a:solidFill>
              <a:latin typeface="Calibri" panose="020F0502020204030204"/>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9045" r="29045"/>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9" name="TextBox 8">
            <a:extLst>
              <a:ext uri="{FF2B5EF4-FFF2-40B4-BE49-F238E27FC236}">
                <a16:creationId xmlns:a16="http://schemas.microsoft.com/office/drawing/2014/main" id="{A75749F5-B05F-80DD-6783-2D1E0FAFFE71}"/>
              </a:ext>
            </a:extLst>
          </p:cNvPr>
          <p:cNvSpPr txBox="1"/>
          <p:nvPr/>
        </p:nvSpPr>
        <p:spPr>
          <a:xfrm>
            <a:off x="542486" y="1233449"/>
            <a:ext cx="6616597" cy="461665"/>
          </a:xfrm>
          <a:prstGeom prst="rect">
            <a:avLst/>
          </a:prstGeom>
          <a:noFill/>
        </p:spPr>
        <p:txBody>
          <a:bodyPr wrap="square" rtlCol="0">
            <a:spAutoFit/>
          </a:bodyPr>
          <a:lstStyle/>
          <a:p>
            <a:pPr>
              <a:spcAft>
                <a:spcPts val="1200"/>
              </a:spcAft>
            </a:pPr>
            <a:r>
              <a:rPr lang="en-US" sz="2400" dirty="0">
                <a:solidFill>
                  <a:srgbClr val="EA9A5C"/>
                </a:solidFill>
                <a:latin typeface="Calibri" panose="020F0502020204030204"/>
              </a:rPr>
              <a:t>Mark</a:t>
            </a:r>
            <a:r>
              <a:rPr lang="sr-Latn-RS" sz="2400" dirty="0">
                <a:solidFill>
                  <a:srgbClr val="EA9A5C"/>
                </a:solidFill>
                <a:latin typeface="Calibri" panose="020F0502020204030204"/>
              </a:rPr>
              <a:t> će potpisati svaku svoju transakciju</a:t>
            </a:r>
          </a:p>
        </p:txBody>
      </p:sp>
    </p:spTree>
    <p:extLst>
      <p:ext uri="{BB962C8B-B14F-4D97-AF65-F5344CB8AC3E}">
        <p14:creationId xmlns:p14="http://schemas.microsoft.com/office/powerpoint/2010/main" val="114487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7" name="Picture Placeholder 7">
            <a:extLst>
              <a:ext uri="{FF2B5EF4-FFF2-40B4-BE49-F238E27FC236}">
                <a16:creationId xmlns:a16="http://schemas.microsoft.com/office/drawing/2014/main" id="{EBFBAC32-9653-E8FA-1A53-B14CE4023BE6}"/>
              </a:ext>
            </a:extLst>
          </p:cNvPr>
          <p:cNvPicPr>
            <a:picLocks noChangeAspect="1"/>
          </p:cNvPicPr>
          <p:nvPr/>
        </p:nvPicPr>
        <p:blipFill>
          <a:blip r:embed="rId3">
            <a:extLst>
              <a:ext uri="{28A0092B-C50C-407E-A947-70E740481C1C}">
                <a14:useLocalDpi xmlns:a14="http://schemas.microsoft.com/office/drawing/2010/main" val="0"/>
              </a:ext>
            </a:extLst>
          </a:blip>
          <a:srcRect t="369" b="369"/>
          <a:stretch/>
        </p:blipFill>
        <p:spPr>
          <a:xfrm>
            <a:off x="6096000" y="19050"/>
            <a:ext cx="606751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
        <p:nvSpPr>
          <p:cNvPr id="2" name="TextBox 1">
            <a:extLst>
              <a:ext uri="{FF2B5EF4-FFF2-40B4-BE49-F238E27FC236}">
                <a16:creationId xmlns:a16="http://schemas.microsoft.com/office/drawing/2014/main" id="{DDEC540B-AB05-A6E7-475D-1E37A22FC83E}"/>
              </a:ext>
            </a:extLst>
          </p:cNvPr>
          <p:cNvSpPr txBox="1"/>
          <p:nvPr/>
        </p:nvSpPr>
        <p:spPr>
          <a:xfrm>
            <a:off x="542486" y="1233449"/>
            <a:ext cx="6527388" cy="3631763"/>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Ukoliko primalac poseduje javni ključ pošiljaoca i njegovu enkriptovanu poruku on može zagarantovano potvrditi da je:</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1) Poruka validna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2) Poruku dobio od pošiljaoca</a:t>
            </a:r>
          </a:p>
          <a:p>
            <a:pPr>
              <a:spcAft>
                <a:spcPts val="1200"/>
              </a:spcAft>
            </a:pPr>
            <a:r>
              <a:rPr lang="sr-Latn-RS" sz="2000" dirty="0">
                <a:solidFill>
                  <a:sysClr val="windowText" lastClr="000000"/>
                </a:solidFill>
                <a:latin typeface="Calibri" panose="020F0502020204030204"/>
              </a:rPr>
              <a:t>Takođe je moguće sprečiti bilo koga osim primaoca da</a:t>
            </a:r>
            <a:br>
              <a:rPr lang="sr-Latn-RS" sz="2000" dirty="0">
                <a:solidFill>
                  <a:sysClr val="windowText" lastClr="000000"/>
                </a:solidFill>
                <a:latin typeface="Calibri" panose="020F0502020204030204"/>
              </a:rPr>
            </a:br>
            <a:r>
              <a:rPr lang="sr-Latn-RS" sz="2000" dirty="0">
                <a:solidFill>
                  <a:sysClr val="windowText" lastClr="000000"/>
                </a:solidFill>
                <a:latin typeface="Calibri" panose="020F0502020204030204"/>
              </a:rPr>
              <a:t>pročita poslatu poruku tako što će se ona dodatno enkriptovati primaočevim javnim ključem</a:t>
            </a:r>
          </a:p>
          <a:p>
            <a:pPr>
              <a:spcAft>
                <a:spcPts val="1200"/>
              </a:spcAft>
            </a:pPr>
            <a:r>
              <a:rPr lang="sr-Latn-RS" sz="2000" dirty="0">
                <a:solidFill>
                  <a:sysClr val="windowText" lastClr="000000"/>
                </a:solidFill>
                <a:latin typeface="Calibri" panose="020F0502020204030204"/>
              </a:rPr>
              <a:t>To ovde nije potrebno jer želimo da </a:t>
            </a:r>
            <a:r>
              <a:rPr lang="sr-Latn-RS" sz="2000" u="sng" dirty="0">
                <a:solidFill>
                  <a:sysClr val="windowText" lastClr="000000"/>
                </a:solidFill>
                <a:latin typeface="Calibri" panose="020F0502020204030204"/>
              </a:rPr>
              <a:t>bilo ko</a:t>
            </a:r>
            <a:r>
              <a:rPr lang="sr-Latn-RS" sz="2000" dirty="0">
                <a:solidFill>
                  <a:sysClr val="windowText" lastClr="000000"/>
                </a:solidFill>
                <a:latin typeface="Calibri" panose="020F0502020204030204"/>
              </a:rPr>
              <a:t> može da      proveri da je transakcija u bloku validna</a:t>
            </a:r>
            <a:endParaRPr lang="en-US" sz="2000" dirty="0">
              <a:solidFill>
                <a:sysClr val="windowText" lastClr="000000"/>
              </a:solidFill>
              <a:latin typeface="Calibri" panose="020F0502020204030204"/>
            </a:endParaRPr>
          </a:p>
          <a:p>
            <a:pPr>
              <a:spcAft>
                <a:spcPts val="1200"/>
              </a:spcAft>
            </a:pPr>
            <a:endParaRPr lang="sr-Latn-RS" sz="2000" dirty="0">
              <a:solidFill>
                <a:sysClr val="windowText" lastClr="000000"/>
              </a:solidFill>
              <a:latin typeface="Calibri" panose="020F0502020204030204"/>
            </a:endParaRPr>
          </a:p>
        </p:txBody>
      </p:sp>
      <p:pic>
        <p:nvPicPr>
          <p:cNvPr id="5" name="Picture 4">
            <a:extLst>
              <a:ext uri="{FF2B5EF4-FFF2-40B4-BE49-F238E27FC236}">
                <a16:creationId xmlns:a16="http://schemas.microsoft.com/office/drawing/2014/main" id="{1254CB66-ACCD-BB23-BEA0-0D7C42BCA54D}"/>
              </a:ext>
            </a:extLst>
          </p:cNvPr>
          <p:cNvPicPr>
            <a:picLocks noChangeAspect="1"/>
          </p:cNvPicPr>
          <p:nvPr/>
        </p:nvPicPr>
        <p:blipFill>
          <a:blip r:embed="rId4"/>
          <a:stretch>
            <a:fillRect/>
          </a:stretch>
        </p:blipFill>
        <p:spPr>
          <a:xfrm>
            <a:off x="1299236" y="4976624"/>
            <a:ext cx="3089313" cy="946725"/>
          </a:xfrm>
          <a:prstGeom prst="rect">
            <a:avLst/>
          </a:prstGeom>
          <a:ln w="19050">
            <a:gradFill flip="none" rotWithShape="1">
              <a:gsLst>
                <a:gs pos="0">
                  <a:srgbClr val="01023B"/>
                </a:gs>
                <a:gs pos="50000">
                  <a:srgbClr val="A53F52"/>
                </a:gs>
                <a:gs pos="100000">
                  <a:srgbClr val="EA9A5C"/>
                </a:gs>
              </a:gsLst>
              <a:lin ang="13500000" scaled="1"/>
              <a:tileRect/>
            </a:gradFill>
          </a:ln>
        </p:spPr>
      </p:pic>
    </p:spTree>
    <p:extLst>
      <p:ext uri="{BB962C8B-B14F-4D97-AF65-F5344CB8AC3E}">
        <p14:creationId xmlns:p14="http://schemas.microsoft.com/office/powerpoint/2010/main" val="151801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5" y="19050"/>
            <a:ext cx="5176498" cy="6816725"/>
          </a:xfrm>
          <a:prstGeom prst="rect">
            <a:avLst/>
          </a:prstGeom>
          <a:ln w="19050">
            <a:gradFill>
              <a:gsLst>
                <a:gs pos="0">
                  <a:srgbClr val="01023B"/>
                </a:gs>
                <a:gs pos="50000">
                  <a:srgbClr val="A53F52"/>
                </a:gs>
                <a:gs pos="100000">
                  <a:srgbClr val="EA9A5C"/>
                </a:gs>
              </a:gsLst>
              <a:lin ang="5400000" scaled="1"/>
            </a:gra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78D19-1D49-C532-45D9-AEE5D83962A8}"/>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3" name="TextBox 2">
                <a:extLst>
                  <a:ext uri="{FF2B5EF4-FFF2-40B4-BE49-F238E27FC236}">
                    <a16:creationId xmlns:a16="http://schemas.microsoft.com/office/drawing/2014/main" id="{83678D19-1D49-C532-45D9-AEE5D83962A8}"/>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ACF274-399F-16B4-FD03-031E76B5A58B}"/>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9" name="Right Brace 8">
            <a:extLst>
              <a:ext uri="{FF2B5EF4-FFF2-40B4-BE49-F238E27FC236}">
                <a16:creationId xmlns:a16="http://schemas.microsoft.com/office/drawing/2014/main" id="{DFC5756E-7096-FE6C-B175-8E436EB4132E}"/>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88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75" y="19050"/>
            <a:ext cx="5180845"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3842F8FD-FA9F-44C9-7B62-D5A939FA409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7EF02F-C938-361F-B40C-45EF8BBF6207}"/>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2" name="TextBox 1">
                <a:extLst>
                  <a:ext uri="{FF2B5EF4-FFF2-40B4-BE49-F238E27FC236}">
                    <a16:creationId xmlns:a16="http://schemas.microsoft.com/office/drawing/2014/main" id="{617EF02F-C938-361F-B40C-45EF8BBF6207}"/>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1E50D3-E890-7700-3EAA-E8842E044F41}"/>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7" name="Right Brace 6">
            <a:extLst>
              <a:ext uri="{FF2B5EF4-FFF2-40B4-BE49-F238E27FC236}">
                <a16:creationId xmlns:a16="http://schemas.microsoft.com/office/drawing/2014/main" id="{C51DC3A0-9098-B740-5870-25C767355657}"/>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52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 y="19782"/>
            <a:ext cx="12151073" cy="6503463"/>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1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3"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2221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19050"/>
            <a:ext cx="5153410" cy="6816725"/>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74FB272E-3981-8CE2-0625-6DAE7DD17846}"/>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63AC06-6741-B373-39B0-4199B7A2DBBB}"/>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ove operacije nemaju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8" name="TextBox 7">
                <a:extLst>
                  <a:ext uri="{FF2B5EF4-FFF2-40B4-BE49-F238E27FC236}">
                    <a16:creationId xmlns:a16="http://schemas.microsoft.com/office/drawing/2014/main" id="{1263AC06-6741-B373-39B0-4199B7A2DBBB}"/>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A8E61EC-E5F7-7D62-53F5-B9807BFBA009}"/>
              </a:ext>
            </a:extLst>
          </p:cNvPr>
          <p:cNvSpPr txBox="1"/>
          <p:nvPr/>
        </p:nvSpPr>
        <p:spPr>
          <a:xfrm>
            <a:off x="7571842" y="2723702"/>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0A6CFEA3-2DA0-892F-686E-D1CA255FE837}"/>
              </a:ext>
            </a:extLst>
          </p:cNvPr>
          <p:cNvSpPr/>
          <p:nvPr/>
        </p:nvSpPr>
        <p:spPr>
          <a:xfrm rot="5400000">
            <a:off x="7714419" y="2005226"/>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416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2"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920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D0241A78-0474-445F-375D-2C26E317C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665" y="21431"/>
            <a:ext cx="5153410" cy="6815137"/>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4EFD8FF3-3376-0AA0-0C34-E83DD9BA958F}"/>
              </a:ext>
            </a:extLst>
          </p:cNvPr>
          <p:cNvSpPr txBox="1"/>
          <p:nvPr/>
        </p:nvSpPr>
        <p:spPr>
          <a:xfrm>
            <a:off x="5455217"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ECDSA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5791E1-473C-75AE-1A65-80F95219E88C}"/>
                  </a:ext>
                </a:extLst>
              </p:cNvPr>
              <p:cNvSpPr txBox="1"/>
              <p:nvPr/>
            </p:nvSpPr>
            <p:spPr>
              <a:xfrm>
                <a:off x="5455217" y="1233449"/>
                <a:ext cx="6768147" cy="5016758"/>
              </a:xfrm>
              <a:prstGeom prst="rect">
                <a:avLst/>
              </a:prstGeom>
              <a:noFill/>
            </p:spPr>
            <p:txBody>
              <a:bodyPr wrap="square" rtlCol="0">
                <a:spAutoFit/>
              </a:bodyPr>
              <a:lstStyle/>
              <a:p>
                <a:pPr>
                  <a:spcAft>
                    <a:spcPts val="1200"/>
                  </a:spcAft>
                </a:pPr>
                <a:r>
                  <a:rPr lang="sr-Latn-RS" sz="2000" dirty="0">
                    <a:solidFill>
                      <a:sysClr val="windowText" lastClr="000000"/>
                    </a:solidFill>
                    <a:latin typeface="Calibri" panose="020F0502020204030204"/>
                  </a:rPr>
                  <a:t>Koristi eliptičke krive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oblika</a:t>
                </a:r>
                <a:r>
                  <a:rPr lang="en-US" sz="2000" dirty="0">
                    <a:solidFill>
                      <a:sysClr val="windowText" lastClr="000000"/>
                    </a:solidFill>
                    <a:latin typeface="Calibri" panose="020F0502020204030204"/>
                  </a:rPr>
                  <a:t> </a:t>
                </a:r>
                <a14:m>
                  <m:oMath xmlns:m="http://schemas.openxmlformats.org/officeDocument/2006/math">
                    <m:r>
                      <a:rPr lang="en-US" sz="2000" i="1" dirty="0" smtClean="0">
                        <a:latin typeface="Cambria Math" panose="02040503050406030204" pitchFamily="18" charset="0"/>
                      </a:rPr>
                      <m:t>𝑦</m:t>
                    </m:r>
                    <m:r>
                      <a:rPr lang="en-US" sz="2000" i="1" baseline="30000" dirty="0" smtClean="0">
                        <a:latin typeface="Cambria Math" panose="02040503050406030204" pitchFamily="18" charset="0"/>
                      </a:rPr>
                      <m:t>2</m:t>
                    </m:r>
                    <m:r>
                      <a:rPr lang="en-US" sz="2000" i="1" dirty="0" smtClean="0">
                        <a:latin typeface="Cambria Math" panose="02040503050406030204" pitchFamily="18" charset="0"/>
                      </a:rPr>
                      <m:t>=</m:t>
                    </m:r>
                    <m:r>
                      <a:rPr lang="sr-Latn-RS" sz="2000" i="1" dirty="0">
                        <a:latin typeface="Cambria Math" panose="02040503050406030204" pitchFamily="18" charset="0"/>
                      </a:rPr>
                      <m:t>(</m:t>
                    </m:r>
                    <m:r>
                      <a:rPr lang="en-US" sz="2000" i="1" dirty="0" smtClean="0">
                        <a:latin typeface="Cambria Math" panose="02040503050406030204" pitchFamily="18" charset="0"/>
                      </a:rPr>
                      <m:t>𝑥</m:t>
                    </m:r>
                    <m:r>
                      <a:rPr lang="en-US" sz="2000" i="1" baseline="30000" dirty="0" smtClean="0">
                        <a:latin typeface="Cambria Math" panose="02040503050406030204" pitchFamily="18" charset="0"/>
                      </a:rPr>
                      <m:t>3</m:t>
                    </m:r>
                    <m:r>
                      <a:rPr lang="en-US" sz="2000" i="1" dirty="0" smtClean="0">
                        <a:latin typeface="Cambria Math" panose="02040503050406030204" pitchFamily="18" charset="0"/>
                      </a:rPr>
                      <m:t>+</m:t>
                    </m:r>
                    <m:r>
                      <a:rPr lang="en-US" sz="2000" i="1" dirty="0" smtClean="0">
                        <a:latin typeface="Cambria Math" panose="02040503050406030204" pitchFamily="18" charset="0"/>
                      </a:rPr>
                      <m:t>𝑎𝑥</m:t>
                    </m:r>
                    <m:r>
                      <a:rPr lang="en-US" sz="2000" b="0" i="1" dirty="0" smtClean="0">
                        <a:latin typeface="Cambria Math" panose="02040503050406030204" pitchFamily="18" charset="0"/>
                      </a:rPr>
                      <m:t>+</m:t>
                    </m:r>
                    <m:r>
                      <a:rPr lang="en-US" sz="2000" i="1" dirty="0" smtClean="0">
                        <a:latin typeface="Cambria Math" panose="02040503050406030204" pitchFamily="18" charset="0"/>
                      </a:rPr>
                      <m:t>𝑏</m:t>
                    </m:r>
                    <m:r>
                      <a:rPr lang="sr-Latn-RS" sz="2000" i="1" dirty="0">
                        <a:latin typeface="Cambria Math" panose="02040503050406030204" pitchFamily="18" charset="0"/>
                      </a:rPr>
                      <m:t>)</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𝑚𝑜𝑑</m:t>
                    </m:r>
                    <m:r>
                      <a:rPr lang="sr-Latn-RS" sz="2000" i="1" dirty="0" smtClean="0">
                        <a:latin typeface="Cambria Math" panose="02040503050406030204" pitchFamily="18" charset="0"/>
                      </a:rPr>
                      <m:t> </m:t>
                    </m:r>
                    <m:r>
                      <a:rPr lang="sr-Latn-RS" sz="2000" i="1" dirty="0" smtClean="0">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operaciju sabiranja tačaka na krivoj: </a:t>
                </a:r>
                <a14:m>
                  <m:oMath xmlns:m="http://schemas.openxmlformats.org/officeDocument/2006/math">
                    <m:r>
                      <a:rPr lang="sr-Latn-RS" sz="2000" b="0" i="1" smtClean="0">
                        <a:solidFill>
                          <a:sysClr val="windowText" lastClr="000000"/>
                        </a:solidFill>
                        <a:latin typeface="Cambria Math" panose="02040503050406030204" pitchFamily="18" charset="0"/>
                      </a:rPr>
                      <m:t>𝑅</m:t>
                    </m:r>
                    <m:r>
                      <a:rPr lang="en-US" sz="2000" b="0" i="1" smtClean="0">
                        <a:solidFill>
                          <a:sysClr val="windowText" lastClr="000000"/>
                        </a:solidFill>
                        <a:latin typeface="Cambria Math" panose="02040503050406030204" pitchFamily="18" charset="0"/>
                      </a:rPr>
                      <m:t>=</m:t>
                    </m:r>
                    <m:r>
                      <a:rPr lang="sr-Latn-RS" sz="2000" b="0" i="1" smtClean="0">
                        <a:solidFill>
                          <a:sysClr val="windowText" lastClr="000000"/>
                        </a:solidFill>
                        <a:latin typeface="Cambria Math" panose="02040503050406030204" pitchFamily="18" charset="0"/>
                      </a:rPr>
                      <m:t>𝑃</m:t>
                    </m:r>
                    <m:r>
                      <a:rPr lang="sr-Latn-R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𝑄</m:t>
                    </m:r>
                  </m:oMath>
                </a14:m>
                <a:endParaRPr lang="sr-Latn-R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Defini</a:t>
                </a:r>
                <a:r>
                  <a:rPr lang="sr-Latn-RS" sz="2000" dirty="0">
                    <a:solidFill>
                      <a:sysClr val="windowText" lastClr="000000"/>
                    </a:solidFill>
                    <a:latin typeface="Calibri" panose="020F0502020204030204"/>
                  </a:rPr>
                  <a:t>šemo jednosmernu operaciju množenja tačke na krivoj skalarom: </a:t>
                </a:r>
                <a14:m>
                  <m:oMath xmlns:m="http://schemas.openxmlformats.org/officeDocument/2006/math">
                    <m:r>
                      <a:rPr lang="en-US" sz="2000" b="0" i="1" smtClean="0">
                        <a:solidFill>
                          <a:sysClr val="windowText" lastClr="000000"/>
                        </a:solidFill>
                        <a:latin typeface="Cambria Math" panose="02040503050406030204" pitchFamily="18" charset="0"/>
                      </a:rPr>
                      <m:t>𝑄</m:t>
                    </m:r>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𝑛</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𝑃</m:t>
                    </m:r>
                  </m:oMath>
                </a14:m>
                <a:endParaRPr lang="en-US" sz="2000" i="1" dirty="0">
                  <a:solidFill>
                    <a:sysClr val="windowText" lastClr="000000"/>
                  </a:solidFill>
                  <a:latin typeface="Calibri" panose="020F0502020204030204"/>
                </a:endParaRPr>
              </a:p>
              <a:p>
                <a:pPr>
                  <a:spcAft>
                    <a:spcPts val="1200"/>
                  </a:spcAft>
                </a:pPr>
                <a:r>
                  <a:rPr lang="en-US" sz="2000" dirty="0" err="1">
                    <a:solidFill>
                      <a:sysClr val="windowText" lastClr="000000"/>
                    </a:solidFill>
                    <a:latin typeface="Calibri" panose="020F0502020204030204"/>
                  </a:rPr>
                  <a:t>Sigurnost</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algoritma</a:t>
                </a:r>
                <a:r>
                  <a:rPr lang="en-US" sz="2000" dirty="0">
                    <a:solidFill>
                      <a:sysClr val="windowText" lastClr="000000"/>
                    </a:solidFill>
                    <a:latin typeface="Calibri" panose="020F0502020204030204"/>
                  </a:rPr>
                  <a:t> je u tome </a:t>
                </a:r>
                <a:r>
                  <a:rPr lang="sr-Latn-RS" sz="2000" dirty="0">
                    <a:solidFill>
                      <a:sysClr val="windowText" lastClr="000000"/>
                    </a:solidFill>
                    <a:latin typeface="Calibri" panose="020F0502020204030204"/>
                  </a:rPr>
                  <a:t>što u konačnom polju ova operacija nema svoj inverz</a:t>
                </a:r>
              </a:p>
              <a:p>
                <a:pPr>
                  <a:spcAft>
                    <a:spcPts val="1200"/>
                  </a:spcAft>
                </a:pPr>
                <a:r>
                  <a:rPr lang="sr-Latn-RS" sz="2000" dirty="0">
                    <a:solidFill>
                      <a:sysClr val="windowText" lastClr="000000"/>
                    </a:solidFill>
                    <a:latin typeface="Calibri" panose="020F0502020204030204"/>
                  </a:rPr>
                  <a:t>Ne postoji lak način da pronađemo </a:t>
                </a:r>
                <a14:m>
                  <m:oMath xmlns:m="http://schemas.openxmlformats.org/officeDocument/2006/math">
                    <m:r>
                      <a:rPr lang="en-US" sz="2000" b="0" i="1" smtClean="0">
                        <a:solidFill>
                          <a:sysClr val="windowText" lastClr="000000"/>
                        </a:solidFill>
                        <a:latin typeface="Cambria Math" panose="02040503050406030204" pitchFamily="18" charset="0"/>
                      </a:rPr>
                      <m:t>𝑛</m:t>
                    </m:r>
                  </m:oMath>
                </a14:m>
                <a:r>
                  <a:rPr lang="sr-Latn-RS" sz="2000" dirty="0">
                    <a:solidFill>
                      <a:sysClr val="windowText" lastClr="000000"/>
                    </a:solidFill>
                    <a:latin typeface="Calibri" panose="020F0502020204030204"/>
                  </a:rPr>
                  <a:t>, ako poznajemo </a:t>
                </a:r>
                <a14:m>
                  <m:oMath xmlns:m="http://schemas.openxmlformats.org/officeDocument/2006/math">
                    <m:r>
                      <a:rPr lang="en-US" sz="2000" i="1">
                        <a:solidFill>
                          <a:sysClr val="windowText" lastClr="000000"/>
                        </a:solidFill>
                        <a:latin typeface="Cambria Math" panose="02040503050406030204" pitchFamily="18" charset="0"/>
                      </a:rPr>
                      <m:t>𝑄</m:t>
                    </m:r>
                  </m:oMath>
                </a14:m>
                <a:r>
                  <a:rPr lang="sr-Latn-RS" sz="2000" dirty="0">
                    <a:solidFill>
                      <a:sysClr val="windowText" lastClr="000000"/>
                    </a:solidFill>
                    <a:latin typeface="Calibri" panose="020F0502020204030204"/>
                  </a:rPr>
                  <a:t> i </a:t>
                </a:r>
                <a14:m>
                  <m:oMath xmlns:m="http://schemas.openxmlformats.org/officeDocument/2006/math">
                    <m:r>
                      <a:rPr lang="en-US" sz="2000" i="1">
                        <a:solidFill>
                          <a:sysClr val="windowText" lastClr="000000"/>
                        </a:solidFill>
                        <a:latin typeface="Cambria Math" panose="02040503050406030204" pitchFamily="18" charset="0"/>
                        <a:ea typeface="Cambria Math" panose="02040503050406030204" pitchFamily="18" charset="0"/>
                      </a:rPr>
                      <m:t>𝑃</m:t>
                    </m:r>
                  </m:oMath>
                </a14:m>
                <a:endParaRPr lang="en-US" sz="2000" dirty="0">
                  <a:solidFill>
                    <a:sysClr val="windowText" lastClr="000000"/>
                  </a:solidFill>
                  <a:latin typeface="Calibri" panose="020F0502020204030204"/>
                  <a:ea typeface="Cambria Math" panose="02040503050406030204" pitchFamily="18" charset="0"/>
                </a:endParaRP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+ 3176890812513255034763174764138276 93272746955927x + 79052896607878758718120572 025718535432100651934</a:t>
                </a:r>
              </a:p>
              <a:p>
                <a:pPr>
                  <a:spcAft>
                    <a:spcPts val="1200"/>
                  </a:spcAft>
                </a:pPr>
                <a:r>
                  <a:rPr lang="es-ES" sz="2000" dirty="0">
                    <a:latin typeface="Cambria Math" panose="02040503050406030204" pitchFamily="18" charset="0"/>
                    <a:ea typeface="Cambria Math" panose="02040503050406030204" pitchFamily="18" charset="0"/>
                  </a:rPr>
                  <a:t>y</a:t>
                </a:r>
                <a:r>
                  <a:rPr lang="es-ES" sz="2000" baseline="30000" dirty="0">
                    <a:latin typeface="Cambria Math" panose="02040503050406030204" pitchFamily="18" charset="0"/>
                    <a:ea typeface="Cambria Math" panose="02040503050406030204" pitchFamily="18" charset="0"/>
                  </a:rPr>
                  <a:t>2</a:t>
                </a:r>
                <a:r>
                  <a:rPr lang="es-ES" sz="2000" dirty="0">
                    <a:latin typeface="Cambria Math" panose="02040503050406030204" pitchFamily="18" charset="0"/>
                    <a:ea typeface="Cambria Math" panose="02040503050406030204" pitchFamily="18" charset="0"/>
                  </a:rPr>
                  <a:t> = </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x</a:t>
                </a:r>
                <a:r>
                  <a:rPr lang="es-ES" sz="2000" baseline="30000" dirty="0">
                    <a:latin typeface="Cambria Math" panose="02040503050406030204" pitchFamily="18" charset="0"/>
                    <a:ea typeface="Cambria Math" panose="02040503050406030204" pitchFamily="18" charset="0"/>
                  </a:rPr>
                  <a:t>3</a:t>
                </a:r>
                <a:r>
                  <a:rPr lang="es-ES" sz="2000" dirty="0">
                    <a:latin typeface="Cambria Math" panose="02040503050406030204" pitchFamily="18" charset="0"/>
                    <a:ea typeface="Cambria Math" panose="02040503050406030204" pitchFamily="18" charset="0"/>
                  </a:rPr>
                  <a:t> + 7</a:t>
                </a:r>
                <a:r>
                  <a:rPr lang="sr-Latn-RS" sz="2000" dirty="0">
                    <a:latin typeface="Cambria Math" panose="02040503050406030204" pitchFamily="18" charset="0"/>
                    <a:ea typeface="Cambria Math" panose="02040503050406030204" pitchFamily="18" charset="0"/>
                  </a:rPr>
                  <a:t>)</a:t>
                </a:r>
                <a:r>
                  <a:rPr lang="es-ES" sz="2000" dirty="0">
                    <a:latin typeface="Cambria Math" panose="02040503050406030204" pitchFamily="18" charset="0"/>
                    <a:ea typeface="Cambria Math" panose="02040503050406030204" pitchFamily="18" charset="0"/>
                  </a:rPr>
                  <a:t> mod 115792089237316195423570985008 687907852837564279074904382605163141518161494337</a:t>
                </a:r>
              </a:p>
            </p:txBody>
          </p:sp>
        </mc:Choice>
        <mc:Fallback xmlns="">
          <p:sp>
            <p:nvSpPr>
              <p:cNvPr id="8" name="TextBox 7">
                <a:extLst>
                  <a:ext uri="{FF2B5EF4-FFF2-40B4-BE49-F238E27FC236}">
                    <a16:creationId xmlns:a16="http://schemas.microsoft.com/office/drawing/2014/main" id="{625791E1-473C-75AE-1A65-80F95219E88C}"/>
                  </a:ext>
                </a:extLst>
              </p:cNvPr>
              <p:cNvSpPr txBox="1">
                <a:spLocks noRot="1" noChangeAspect="1" noMove="1" noResize="1" noEditPoints="1" noAdjustHandles="1" noChangeArrowheads="1" noChangeShapeType="1" noTextEdit="1"/>
              </p:cNvSpPr>
              <p:nvPr/>
            </p:nvSpPr>
            <p:spPr>
              <a:xfrm>
                <a:off x="5455217" y="1233449"/>
                <a:ext cx="6768147" cy="5016758"/>
              </a:xfrm>
              <a:prstGeom prst="rect">
                <a:avLst/>
              </a:prstGeom>
              <a:blipFill>
                <a:blip r:embed="rId4"/>
                <a:stretch>
                  <a:fillRect l="-991" t="-608" b="-12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61AF0F6-5A40-6416-6588-B88F5EF18C01}"/>
              </a:ext>
            </a:extLst>
          </p:cNvPr>
          <p:cNvSpPr txBox="1"/>
          <p:nvPr/>
        </p:nvSpPr>
        <p:spPr>
          <a:xfrm>
            <a:off x="8629322" y="2726051"/>
            <a:ext cx="327334" cy="400110"/>
          </a:xfrm>
          <a:prstGeom prst="rect">
            <a:avLst/>
          </a:prstGeom>
          <a:noFill/>
        </p:spPr>
        <p:txBody>
          <a:bodyPr wrap="none" rtlCol="0">
            <a:spAutoFit/>
          </a:bodyPr>
          <a:lstStyle/>
          <a:p>
            <a:r>
              <a:rPr lang="en-US" sz="2000" i="1" dirty="0">
                <a:latin typeface="Cambria Math" panose="02040503050406030204" pitchFamily="18" charset="0"/>
                <a:ea typeface="Cambria Math" panose="02040503050406030204" pitchFamily="18" charset="0"/>
              </a:rPr>
              <a:t>n</a:t>
            </a:r>
          </a:p>
        </p:txBody>
      </p:sp>
      <p:sp>
        <p:nvSpPr>
          <p:cNvPr id="10" name="Right Brace 9">
            <a:extLst>
              <a:ext uri="{FF2B5EF4-FFF2-40B4-BE49-F238E27FC236}">
                <a16:creationId xmlns:a16="http://schemas.microsoft.com/office/drawing/2014/main" id="{DA29080C-D7F2-7129-E92A-411343550ED0}"/>
              </a:ext>
            </a:extLst>
          </p:cNvPr>
          <p:cNvSpPr/>
          <p:nvPr/>
        </p:nvSpPr>
        <p:spPr>
          <a:xfrm rot="5400000">
            <a:off x="8771899" y="2003399"/>
            <a:ext cx="88481" cy="1594884"/>
          </a:xfrm>
          <a:prstGeom prst="rightBrace">
            <a:avLst>
              <a:gd name="adj1" fmla="val 8333"/>
              <a:gd name="adj2" fmla="val 507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745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en-US" sz="4800" dirty="0">
                <a:solidFill>
                  <a:srgbClr val="FFFFFF"/>
                </a:solidFill>
              </a:rPr>
              <a:t>UVOD U </a:t>
            </a:r>
            <a:r>
              <a:rPr lang="en-US" sz="4800" b="1" dirty="0">
                <a:gradFill flip="none" rotWithShape="1">
                  <a:gsLst>
                    <a:gs pos="0">
                      <a:srgbClr val="01023B">
                        <a:lumMod val="100000"/>
                      </a:srgbClr>
                    </a:gs>
                    <a:gs pos="100000">
                      <a:srgbClr val="EA9A5C"/>
                    </a:gs>
                    <a:gs pos="50000">
                      <a:srgbClr val="A53F52"/>
                    </a:gs>
                  </a:gsLst>
                  <a:path path="circle">
                    <a:fillToRect t="100000" r="100000"/>
                  </a:path>
                  <a:tileRect l="-100000" b="-100000"/>
                </a:gradFill>
                <a:effectLst/>
              </a:rPr>
              <a:t>BLOCKCHAIN</a:t>
            </a:r>
            <a:endParaRPr lang="en-US" sz="4800" dirty="0">
              <a:solidFill>
                <a:srgbClr val="FFFFFF"/>
              </a:solidFill>
            </a:endParaRPr>
          </a:p>
        </p:txBody>
      </p:sp>
    </p:spTree>
    <p:extLst>
      <p:ext uri="{BB962C8B-B14F-4D97-AF65-F5344CB8AC3E}">
        <p14:creationId xmlns:p14="http://schemas.microsoft.com/office/powerpoint/2010/main" val="4799704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57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3B7E4-6387-F651-F4E3-66B29EFF91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76" y="20594"/>
            <a:ext cx="12151071" cy="6480572"/>
          </a:xfrm>
          <a:prstGeom prst="rect">
            <a:avLst/>
          </a:prstGeom>
          <a:ln w="19050">
            <a:gradFill flip="none" rotWithShape="1">
              <a:gsLst>
                <a:gs pos="0">
                  <a:srgbClr val="01023B"/>
                </a:gs>
                <a:gs pos="50000">
                  <a:srgbClr val="A53F52"/>
                </a:gs>
                <a:gs pos="100000">
                  <a:srgbClr val="EA9A5C"/>
                </a:gs>
              </a:gsLst>
              <a:path path="circle">
                <a:fillToRect l="100000" t="100000"/>
              </a:path>
              <a:tileRect r="-100000" b="-100000"/>
            </a:gradFill>
          </a:ln>
        </p:spPr>
      </p:pic>
      <p:sp>
        <p:nvSpPr>
          <p:cNvPr id="2" name="TextBox 1">
            <a:extLst>
              <a:ext uri="{FF2B5EF4-FFF2-40B4-BE49-F238E27FC236}">
                <a16:creationId xmlns:a16="http://schemas.microsoft.com/office/drawing/2014/main" id="{CF9283D8-E97E-4F43-98FD-29CC7E005719}"/>
              </a:ext>
            </a:extLst>
          </p:cNvPr>
          <p:cNvSpPr txBox="1"/>
          <p:nvPr/>
        </p:nvSpPr>
        <p:spPr>
          <a:xfrm>
            <a:off x="19050" y="6523245"/>
            <a:ext cx="12172949" cy="369332"/>
          </a:xfrm>
          <a:prstGeom prst="rect">
            <a:avLst/>
          </a:prstGeom>
          <a:noFill/>
        </p:spPr>
        <p:txBody>
          <a:bodyPr wrap="square" rtlCol="0">
            <a:spAutoFit/>
          </a:bodyPr>
          <a:lstStyle/>
          <a:p>
            <a:pPr algn="ctr"/>
            <a:r>
              <a:rPr lang="en-US" dirty="0">
                <a:solidFill>
                  <a:schemeClr val="accent1">
                    <a:lumMod val="75000"/>
                  </a:schemeClr>
                </a:solidFill>
              </a:rPr>
              <a:t>https://hanneman.org/siglab/curves.html</a:t>
            </a:r>
          </a:p>
        </p:txBody>
      </p:sp>
      <p:sp>
        <p:nvSpPr>
          <p:cNvPr id="3" name="TextBox 2">
            <a:extLst>
              <a:ext uri="{FF2B5EF4-FFF2-40B4-BE49-F238E27FC236}">
                <a16:creationId xmlns:a16="http://schemas.microsoft.com/office/drawing/2014/main" id="{54A825F0-BE92-6BE9-DECF-F135AFF0A2F0}"/>
              </a:ext>
            </a:extLst>
          </p:cNvPr>
          <p:cNvSpPr txBox="1"/>
          <p:nvPr/>
        </p:nvSpPr>
        <p:spPr>
          <a:xfrm>
            <a:off x="5911702" y="29983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723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EF11-52D5-FECC-83AC-89FE4715BDC4}"/>
              </a:ext>
            </a:extLst>
          </p:cNvPr>
          <p:cNvSpPr txBox="1"/>
          <p:nvPr/>
        </p:nvSpPr>
        <p:spPr>
          <a:xfrm>
            <a:off x="542485" y="642506"/>
            <a:ext cx="5411747"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ECDSA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6A3DC-B8D3-7FD5-1BF9-8F23D5AAF057}"/>
                  </a:ext>
                </a:extLst>
              </p:cNvPr>
              <p:cNvSpPr txBox="1"/>
              <p:nvPr/>
            </p:nvSpPr>
            <p:spPr>
              <a:xfrm>
                <a:off x="542485" y="1232728"/>
                <a:ext cx="3306501" cy="1862048"/>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Potpis = </a:t>
                </a:r>
                <a:r>
                  <a:rPr lang="sr-Latn-RS" sz="2000" dirty="0">
                    <a:solidFill>
                      <a:sysClr val="windowText" lastClr="000000"/>
                    </a:solidFill>
                    <a:latin typeface="Calibri" panose="020F0502020204030204"/>
                  </a:rPr>
                  <a:t>(</a:t>
                </a:r>
                <a14:m>
                  <m:oMath xmlns:m="http://schemas.openxmlformats.org/officeDocument/2006/math">
                    <m:r>
                      <a:rPr lang="en-US" sz="2000" b="0" i="1" smtClean="0">
                        <a:solidFill>
                          <a:srgbClr val="A53F52"/>
                        </a:solidFill>
                        <a:latin typeface="Cambria Math" panose="02040503050406030204" pitchFamily="18" charset="0"/>
                      </a:rPr>
                      <m:t>𝑟</m:t>
                    </m:r>
                  </m:oMath>
                </a14:m>
                <a:r>
                  <a:rPr lang="sr-Latn-RS" sz="2000" dirty="0">
                    <a:solidFill>
                      <a:sysClr val="windowText" lastClr="000000"/>
                    </a:solidFill>
                    <a:latin typeface="Calibri" panose="020F0502020204030204"/>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latin typeface="Calibri" panose="020F0502020204030204"/>
                  </a:rPr>
                  <a:t>)</a:t>
                </a:r>
                <a:endParaRPr lang="en-US" sz="2000" dirty="0">
                  <a:solidFill>
                    <a:sysClr val="windowText" lastClr="000000"/>
                  </a:solidFill>
                  <a:latin typeface="Calibri" panose="020F0502020204030204"/>
                </a:endParaRPr>
              </a:p>
              <a:p>
                <a:pPr>
                  <a:spcAft>
                    <a:spcPts val="200"/>
                  </a:spcAft>
                </a:pPr>
                <a:r>
                  <a:rPr lang="en-US" sz="2000" dirty="0">
                    <a:solidFill>
                      <a:sysClr val="windowText" lastClr="000000"/>
                    </a:solidFill>
                    <a:latin typeface="Calibri" panose="020F0502020204030204"/>
                  </a:rPr>
                  <a:t>Pre </a:t>
                </a:r>
                <a:r>
                  <a:rPr lang="en-US" sz="2000" dirty="0" err="1">
                    <a:solidFill>
                      <a:sysClr val="windowText" lastClr="000000"/>
                    </a:solidFill>
                    <a:latin typeface="Calibri" panose="020F0502020204030204"/>
                  </a:rPr>
                  <a:t>slanja</a:t>
                </a:r>
                <a:r>
                  <a:rPr lang="en-US" sz="2000" dirty="0">
                    <a:solidFill>
                      <a:sysClr val="windowText" lastClr="000000"/>
                    </a:solidFill>
                    <a:latin typeface="Calibri" panose="020F0502020204030204"/>
                  </a:rPr>
                  <a:t> </a:t>
                </a:r>
                <a14:m>
                  <m:oMath xmlns:m="http://schemas.openxmlformats.org/officeDocument/2006/math">
                    <m:r>
                      <a:rPr lang="en-US" sz="2000" i="1" smtClean="0">
                        <a:solidFill>
                          <a:srgbClr val="01023B"/>
                        </a:solidFill>
                        <a:latin typeface="Cambria Math" panose="02040503050406030204" pitchFamily="18" charset="0"/>
                      </a:rPr>
                      <m:t>𝑀𝑆𝐺</m:t>
                    </m:r>
                    <m:r>
                      <a:rPr lang="en-US" sz="2000" i="1" smtClean="0">
                        <a:solidFill>
                          <a:sysClr val="windowText" lastClr="000000"/>
                        </a:solidFill>
                        <a:latin typeface="Cambria Math" panose="02040503050406030204" pitchFamily="18" charset="0"/>
                      </a:rPr>
                      <m:t> </m:t>
                    </m:r>
                  </m:oMath>
                </a14:m>
                <a:r>
                  <a:rPr lang="en-US" sz="2000" dirty="0">
                    <a:solidFill>
                      <a:sysClr val="windowText" lastClr="000000"/>
                    </a:solidFill>
                    <a:latin typeface="Calibri" panose="020F0502020204030204"/>
                  </a:rPr>
                  <a:t>:</a:t>
                </a:r>
              </a:p>
              <a:p>
                <a:pPr>
                  <a:spcAft>
                    <a:spcPts val="200"/>
                  </a:spcAft>
                </a:pPr>
                <a:r>
                  <a:rPr lang="sr-Latn-RS" sz="2000" dirty="0">
                    <a:solidFill>
                      <a:sysClr val="windowText" lastClr="000000"/>
                    </a:solidFill>
                    <a:latin typeface="Calibri" panose="020F0502020204030204"/>
                  </a:rPr>
                  <a:t>Parametri krive </a:t>
                </a:r>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𝑎</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𝑏</m:t>
                    </m:r>
                  </m:oMath>
                </a14:m>
                <a:r>
                  <a:rPr lang="en-US" sz="2000" dirty="0">
                    <a:solidFill>
                      <a:sysClr val="windowText" lastClr="000000"/>
                    </a:solidFill>
                    <a:latin typeface="Calibri" panose="020F0502020204030204"/>
                  </a:rPr>
                  <a:t>, </a:t>
                </a:r>
                <a14:m>
                  <m:oMath xmlns:m="http://schemas.openxmlformats.org/officeDocument/2006/math">
                    <m:r>
                      <a:rPr lang="en-US" sz="2000" b="0" i="1" dirty="0" smtClean="0">
                        <a:solidFill>
                          <a:srgbClr val="01023B"/>
                        </a:solidFill>
                        <a:latin typeface="Cambria Math" panose="02040503050406030204" pitchFamily="18" charset="0"/>
                      </a:rPr>
                      <m:t>𝑝</m:t>
                    </m:r>
                  </m:oMath>
                </a14:m>
                <a:endParaRPr lang="en-US" sz="2000" i="1" dirty="0">
                  <a:solidFill>
                    <a:sysClr val="windowText" lastClr="000000"/>
                  </a:solidFill>
                  <a:latin typeface="Calibri" panose="020F0502020204030204"/>
                </a:endParaRPr>
              </a:p>
              <a:p>
                <a:pPr>
                  <a:spcAft>
                    <a:spcPts val="200"/>
                  </a:spcAft>
                </a:pPr>
                <a:r>
                  <a:rPr lang="sr-Latn-RS" sz="2000" dirty="0">
                    <a:solidFill>
                      <a:sysClr val="windowText" lastClr="000000"/>
                    </a:solidFill>
                    <a:latin typeface="Calibri" panose="020F0502020204030204"/>
                  </a:rPr>
                  <a:t>Početna tačka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ea typeface="Cambria Math" panose="02040503050406030204" pitchFamily="18" charset="0"/>
                      </a:rPr>
                      <m:t>𝐺</m:t>
                    </m:r>
                  </m:oMath>
                </a14:m>
                <a:endParaRPr lang="en-US" sz="2000" b="1" i="1" dirty="0">
                  <a:solidFill>
                    <a:sysClr val="windowText" lastClr="000000"/>
                  </a:solidFill>
                  <a:latin typeface="Calibri" panose="020F0502020204030204"/>
                </a:endParaRPr>
              </a:p>
              <a:p>
                <a:pPr>
                  <a:spcAft>
                    <a:spcPts val="1200"/>
                  </a:spcAft>
                </a:pPr>
                <a:r>
                  <a:rPr lang="en-US" sz="2000" dirty="0">
                    <a:solidFill>
                      <a:sysClr val="windowText" lastClr="000000"/>
                    </a:solidFill>
                    <a:latin typeface="Calibri" panose="020F0502020204030204"/>
                  </a:rPr>
                  <a:t>He</a:t>
                </a:r>
                <a:r>
                  <a:rPr lang="sr-Latn-RS" sz="2000" dirty="0">
                    <a:solidFill>
                      <a:sysClr val="windowText" lastClr="000000"/>
                    </a:solidFill>
                    <a:latin typeface="Calibri" panose="020F0502020204030204"/>
                  </a:rPr>
                  <a:t>š funkcija </a:t>
                </a:r>
                <a:r>
                  <a:rPr lang="en-US" sz="2000" dirty="0">
                    <a:solidFill>
                      <a:sysClr val="windowText" lastClr="000000"/>
                    </a:solidFill>
                    <a:latin typeface="Calibri" panose="020F0502020204030204"/>
                  </a:rPr>
                  <a:t>= </a:t>
                </a:r>
                <a14:m>
                  <m:oMath xmlns:m="http://schemas.openxmlformats.org/officeDocument/2006/math">
                    <m:r>
                      <a:rPr lang="en-US" sz="2000" b="0" i="1" smtClean="0">
                        <a:solidFill>
                          <a:srgbClr val="01023B"/>
                        </a:solidFill>
                        <a:latin typeface="Cambria Math" panose="02040503050406030204" pitchFamily="18" charset="0"/>
                      </a:rPr>
                      <m:t>𝐻𝐴𝑆𝐻</m:t>
                    </m:r>
                  </m:oMath>
                </a14:m>
                <a:endParaRPr lang="en-US" sz="2000" b="1" i="1" dirty="0">
                  <a:solidFill>
                    <a:sysClr val="windowText" lastClr="000000"/>
                  </a:solidFill>
                  <a:latin typeface="Calibri" panose="020F0502020204030204"/>
                </a:endParaRPr>
              </a:p>
            </p:txBody>
          </p:sp>
        </mc:Choice>
        <mc:Fallback xmlns="">
          <p:sp>
            <p:nvSpPr>
              <p:cNvPr id="6" name="TextBox 5">
                <a:extLst>
                  <a:ext uri="{FF2B5EF4-FFF2-40B4-BE49-F238E27FC236}">
                    <a16:creationId xmlns:a16="http://schemas.microsoft.com/office/drawing/2014/main" id="{79C6A3DC-B8D3-7FD5-1BF9-8F23D5AAF057}"/>
                  </a:ext>
                </a:extLst>
              </p:cNvPr>
              <p:cNvSpPr txBox="1">
                <a:spLocks noRot="1" noChangeAspect="1" noMove="1" noResize="1" noEditPoints="1" noAdjustHandles="1" noChangeArrowheads="1" noChangeShapeType="1" noTextEdit="1"/>
              </p:cNvSpPr>
              <p:nvPr/>
            </p:nvSpPr>
            <p:spPr>
              <a:xfrm>
                <a:off x="542485" y="1232728"/>
                <a:ext cx="3306501" cy="1862048"/>
              </a:xfrm>
              <a:prstGeom prst="rect">
                <a:avLst/>
              </a:prstGeom>
              <a:blipFill>
                <a:blip r:embed="rId3"/>
                <a:stretch>
                  <a:fillRect l="-2030" t="-1634"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CC90B0-99BD-AEF6-475F-74F652E778BB}"/>
                  </a:ext>
                </a:extLst>
              </p:cNvPr>
              <p:cNvSpPr txBox="1"/>
              <p:nvPr/>
            </p:nvSpPr>
            <p:spPr>
              <a:xfrm>
                <a:off x="7587652" y="1227281"/>
                <a:ext cx="4061862" cy="2757743"/>
              </a:xfrm>
              <a:prstGeom prst="rect">
                <a:avLst/>
              </a:prstGeom>
              <a:noFill/>
            </p:spPr>
            <p:txBody>
              <a:bodyPr wrap="square" rtlCol="0">
                <a:spAutoFit/>
              </a:bodyPr>
              <a:lstStyle/>
              <a:p>
                <a:pPr>
                  <a:spcAft>
                    <a:spcPts val="200"/>
                  </a:spcAft>
                </a:pPr>
                <a:r>
                  <a:rPr lang="en-US" sz="2000" dirty="0">
                    <a:solidFill>
                      <a:sysClr val="windowText" lastClr="000000"/>
                    </a:solidFill>
                  </a:rPr>
                  <a:t>Validacija </a:t>
                </a:r>
                <a14:m>
                  <m:oMath xmlns:m="http://schemas.openxmlformats.org/officeDocument/2006/math">
                    <m:r>
                      <a:rPr lang="en-US" sz="2000" i="1" smtClean="0">
                        <a:solidFill>
                          <a:srgbClr val="01023B"/>
                        </a:solidFill>
                        <a:latin typeface="Cambria Math" panose="02040503050406030204" pitchFamily="18" charset="0"/>
                      </a:rPr>
                      <m:t>𝑀𝑆𝐺</m:t>
                    </m:r>
                  </m:oMath>
                </a14:m>
                <a:r>
                  <a:rPr lang="en-US" sz="2000" dirty="0">
                    <a:solidFill>
                      <a:sysClr val="windowText" lastClr="000000"/>
                    </a:solidFill>
                  </a:rPr>
                  <a:t>:</a:t>
                </a:r>
              </a:p>
              <a:p>
                <a:pPr>
                  <a:spcAft>
                    <a:spcPts val="200"/>
                  </a:spcAft>
                </a:pPr>
                <a:r>
                  <a:rPr lang="en-US" sz="2000" dirty="0" err="1">
                    <a:solidFill>
                      <a:sysClr val="windowText" lastClr="000000"/>
                    </a:solidFill>
                  </a:rPr>
                  <a:t>Dobija</a:t>
                </a:r>
                <a:r>
                  <a:rPr lang="en-US" sz="2000" dirty="0">
                    <a:solidFill>
                      <a:sysClr val="windowText" lastClr="000000"/>
                    </a:solidFill>
                  </a:rPr>
                  <a:t> </a:t>
                </a:r>
                <a14:m>
                  <m:oMath xmlns:m="http://schemas.openxmlformats.org/officeDocument/2006/math">
                    <m:sSub>
                      <m:sSubPr>
                        <m:ctrlPr>
                          <a:rPr lang="en-US" sz="2000" i="1" smtClean="0">
                            <a:solidFill>
                              <a:srgbClr val="EA9A5C"/>
                            </a:solidFill>
                            <a:latin typeface="Cambria Math" panose="02040503050406030204" pitchFamily="18" charset="0"/>
                          </a:rPr>
                        </m:ctrlPr>
                      </m:sSubPr>
                      <m:e>
                        <m:r>
                          <a:rPr lang="en-US" sz="2000" b="0" i="1" smtClean="0">
                            <a:solidFill>
                              <a:srgbClr val="EA9A5C"/>
                            </a:solidFill>
                            <a:latin typeface="Cambria Math" panose="02040503050406030204" pitchFamily="18" charset="0"/>
                          </a:rPr>
                          <m:t>𝑄</m:t>
                        </m:r>
                      </m:e>
                      <m:sub>
                        <m:r>
                          <a:rPr lang="en-US" sz="2000" b="0" i="1" smtClean="0">
                            <a:solidFill>
                              <a:srgbClr val="EA9A5C"/>
                            </a:solidFill>
                            <a:latin typeface="Cambria Math" panose="02040503050406030204" pitchFamily="18" charset="0"/>
                          </a:rPr>
                          <m:t>𝐴</m:t>
                        </m:r>
                      </m:sub>
                    </m:sSub>
                  </m:oMath>
                </a14:m>
                <a:r>
                  <a:rPr lang="en-US" sz="2000" dirty="0">
                    <a:solidFill>
                      <a:sysClr val="windowText" lastClr="000000"/>
                    </a:solidFill>
                  </a:rPr>
                  <a:t>, </a:t>
                </a:r>
                <a:r>
                  <a:rPr lang="sr-Latn-RS" sz="2000" dirty="0">
                    <a:solidFill>
                      <a:sysClr val="windowText" lastClr="000000"/>
                    </a:solidFill>
                  </a:rPr>
                  <a:t>(</a:t>
                </a:r>
                <a14:m>
                  <m:oMath xmlns:m="http://schemas.openxmlformats.org/officeDocument/2006/math">
                    <m:r>
                      <a:rPr lang="en-US" sz="2000" i="1" smtClean="0">
                        <a:solidFill>
                          <a:srgbClr val="A53F52"/>
                        </a:solidFill>
                        <a:latin typeface="Cambria Math" panose="02040503050406030204" pitchFamily="18" charset="0"/>
                      </a:rPr>
                      <m:t>𝑟</m:t>
                    </m:r>
                  </m:oMath>
                </a14:m>
                <a:r>
                  <a:rPr lang="sr-Latn-RS" sz="2000" dirty="0">
                    <a:solidFill>
                      <a:sysClr val="windowText" lastClr="000000"/>
                    </a:solidFill>
                  </a:rPr>
                  <a:t>,</a:t>
                </a:r>
                <a:r>
                  <a:rPr lang="en-US" sz="2000" dirty="0">
                    <a:solidFill>
                      <a:sysClr val="windowText" lastClr="000000"/>
                    </a:solidFill>
                  </a:rPr>
                  <a:t> </a:t>
                </a:r>
                <a14:m>
                  <m:oMath xmlns:m="http://schemas.openxmlformats.org/officeDocument/2006/math">
                    <m:r>
                      <a:rPr lang="en-US" sz="2000" i="1" smtClean="0">
                        <a:solidFill>
                          <a:srgbClr val="A53F52"/>
                        </a:solidFill>
                        <a:latin typeface="Cambria Math" panose="02040503050406030204" pitchFamily="18" charset="0"/>
                      </a:rPr>
                      <m:t>𝑠</m:t>
                    </m:r>
                  </m:oMath>
                </a14:m>
                <a:r>
                  <a:rPr lang="sr-Latn-RS" sz="2000"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i</a:t>
                </a:r>
                <a:r>
                  <a:rPr lang="en-US" sz="2000" dirty="0">
                    <a:solidFill>
                      <a:sysClr val="windowText" lastClr="000000"/>
                    </a:solidFill>
                  </a:rPr>
                  <a:t> </a:t>
                </a:r>
                <a14:m>
                  <m:oMath xmlns:m="http://schemas.openxmlformats.org/officeDocument/2006/math">
                    <m:r>
                      <a:rPr lang="en-US" sz="2000" i="1" smtClean="0">
                        <a:solidFill>
                          <a:srgbClr val="01023B"/>
                        </a:solidFill>
                        <a:latin typeface="Cambria Math" panose="02040503050406030204" pitchFamily="18" charset="0"/>
                      </a:rPr>
                      <m:t>𝑀𝑆𝐺</m:t>
                    </m:r>
                  </m:oMath>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r>
                        <a:rPr lang="en-US" sz="2000" i="1" smtClean="0">
                          <a:solidFill>
                            <a:srgbClr val="01023B"/>
                          </a:solidFill>
                          <a:latin typeface="Cambria Math" panose="02040503050406030204" pitchFamily="18" charset="0"/>
                        </a:rPr>
                        <m:t>𝐻𝐴𝑆𝐻</m:t>
                      </m:r>
                      <m:d>
                        <m:dPr>
                          <m:ctrlPr>
                            <a:rPr lang="en-US" sz="2000" i="1">
                              <a:solidFill>
                                <a:sysClr val="windowText" lastClr="000000"/>
                              </a:solidFill>
                              <a:latin typeface="Cambria Math" panose="02040503050406030204" pitchFamily="18" charset="0"/>
                            </a:rPr>
                          </m:ctrlPr>
                        </m:dPr>
                        <m:e>
                          <m:r>
                            <a:rPr lang="en-US" sz="2000" i="1" smtClean="0">
                              <a:solidFill>
                                <a:srgbClr val="01023B"/>
                              </a:solidFill>
                              <a:latin typeface="Cambria Math" panose="02040503050406030204" pitchFamily="18" charset="0"/>
                            </a:rPr>
                            <m:t>𝑀𝑆𝐺</m:t>
                          </m:r>
                        </m:e>
                      </m:d>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r>
                        <a:rPr lang="en-US" sz="2000" i="1">
                          <a:solidFill>
                            <a:sysClr val="windowText" lastClr="000000"/>
                          </a:solidFill>
                          <a:latin typeface="Cambria Math" panose="02040503050406030204" pitchFamily="18" charset="0"/>
                        </a:rPr>
                        <m:t>𝑧</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h</m:t>
                      </m:r>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h</m:t>
                          </m:r>
                        </m:sub>
                      </m:sSub>
                      <m:r>
                        <a:rPr lang="en-US" sz="2000" i="1">
                          <a:solidFill>
                            <a:sysClr val="windowText" lastClr="000000"/>
                          </a:solidFill>
                          <a:latin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𝐿</m:t>
                          </m:r>
                        </m:e>
                        <m:sub>
                          <m:r>
                            <a:rPr lang="en-US" sz="2000" i="1">
                              <a:solidFill>
                                <a:sysClr val="windowText" lastClr="000000"/>
                              </a:solidFill>
                              <a:latin typeface="Cambria Math" panose="02040503050406030204" pitchFamily="18" charset="0"/>
                            </a:rPr>
                            <m:t>𝑝</m:t>
                          </m:r>
                        </m:sub>
                      </m:sSub>
                      <m:r>
                        <a:rPr lang="en-US" sz="2000" i="1">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1</m:t>
                          </m:r>
                        </m:sub>
                      </m:sSub>
                      <m:r>
                        <a:rPr lang="en-US" sz="2000" b="0" i="1" smtClean="0">
                          <a:solidFill>
                            <a:sysClr val="windowText" lastClr="000000"/>
                          </a:solidFill>
                          <a:latin typeface="Cambria Math" panose="02040503050406030204" pitchFamily="18" charset="0"/>
                        </a:rPr>
                        <m:t>=</m:t>
                      </m:r>
                      <m:r>
                        <a:rPr lang="en-US" sz="2000" b="0" i="1" smtClean="0">
                          <a:solidFill>
                            <a:sysClr val="windowText" lastClr="000000"/>
                          </a:solidFill>
                          <a:latin typeface="Cambria Math" panose="02040503050406030204" pitchFamily="18" charset="0"/>
                        </a:rPr>
                        <m:t>𝑧</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Para xmlns:m="http://schemas.openxmlformats.org/officeDocument/2006/math">
                    <m:oMathParaPr>
                      <m:jc m:val="left"/>
                    </m:oMathParaPr>
                    <m:oMath xmlns:m="http://schemas.openxmlformats.org/officeDocument/2006/math">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𝑢</m:t>
                          </m:r>
                        </m:e>
                        <m:sub>
                          <m:r>
                            <a:rPr lang="en-US" sz="2000" b="0" i="1" smtClean="0">
                              <a:solidFill>
                                <a:sysClr val="windowText" lastClr="000000"/>
                              </a:solidFill>
                              <a:latin typeface="Cambria Math" panose="02040503050406030204" pitchFamily="18" charset="0"/>
                            </a:rPr>
                            <m:t>2</m:t>
                          </m:r>
                        </m:sub>
                      </m:sSub>
                      <m:r>
                        <a:rPr lang="en-US" sz="2000" b="0" i="1" smtClean="0">
                          <a:solidFill>
                            <a:sysClr val="windowText" lastClr="000000"/>
                          </a:solidFill>
                          <a:latin typeface="Cambria Math" panose="02040503050406030204" pitchFamily="18" charset="0"/>
                        </a:rPr>
                        <m:t>=</m:t>
                      </m:r>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rgbClr val="A53F52"/>
                              </a:solidFill>
                              <a:latin typeface="Cambria Math" panose="02040503050406030204" pitchFamily="18" charset="0"/>
                              <a:ea typeface="Cambria Math" panose="02040503050406030204" pitchFamily="18" charset="0"/>
                            </a:rPr>
                            <m:t>𝑠</m:t>
                          </m:r>
                        </m:e>
                        <m:sup>
                          <m:r>
                            <a:rPr lang="en-US" sz="2000" b="0" i="1" smtClean="0">
                              <a:solidFill>
                                <a:sysClr val="windowText" lastClr="000000"/>
                              </a:solidFill>
                              <a:latin typeface="Cambria Math" panose="02040503050406030204" pitchFamily="18" charset="0"/>
                              <a:ea typeface="Cambria Math" panose="02040503050406030204" pitchFamily="18" charset="0"/>
                            </a:rPr>
                            <m:t>−1</m:t>
                          </m:r>
                        </m:sup>
                      </m:sSup>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rgbClr val="01023B"/>
                          </a:solidFill>
                          <a:latin typeface="Cambria Math" panose="02040503050406030204" pitchFamily="18" charset="0"/>
                          <a:ea typeface="Cambria Math" panose="02040503050406030204" pitchFamily="18" charset="0"/>
                        </a:rPr>
                        <m:t>𝑝</m:t>
                      </m:r>
                    </m:oMath>
                  </m:oMathPara>
                </a14:m>
                <a:endParaRPr lang="en-US" sz="2000" b="0" dirty="0">
                  <a:solidFill>
                    <a:sysClr val="windowText" lastClr="000000"/>
                  </a:solidFill>
                  <a:ea typeface="Cambria Math" panose="02040503050406030204" pitchFamily="18" charset="0"/>
                </a:endParaRPr>
              </a:p>
              <a:p>
                <a:pPr>
                  <a:spcAft>
                    <a:spcPts val="200"/>
                  </a:spcAft>
                </a:pPr>
                <a14:m>
                  <m:oMath xmlns:m="http://schemas.openxmlformats.org/officeDocument/2006/math">
                    <m:r>
                      <a:rPr lang="en-US" sz="2000" b="0" i="1" smtClean="0">
                        <a:solidFill>
                          <a:sysClr val="windowText" lastClr="000000"/>
                        </a:solidFill>
                        <a:latin typeface="Cambria Math" panose="02040503050406030204" pitchFamily="18" charset="0"/>
                      </a:rPr>
                      <m:t>𝑇</m:t>
                    </m:r>
                    <m:r>
                      <a:rPr lang="en-US" sz="2000" b="0" i="1" smtClean="0">
                        <a:solidFill>
                          <a:sysClr val="windowText" lastClr="000000"/>
                        </a:solidFill>
                        <a:latin typeface="Cambria Math" panose="02040503050406030204" pitchFamily="18" charset="0"/>
                      </a:rPr>
                      <m:t>=</m:t>
                    </m:r>
                  </m:oMath>
                </a14:m>
                <a:r>
                  <a:rPr lang="en-US" sz="2000" dirty="0">
                    <a:solidFill>
                      <a:sysClr val="windowText" lastClr="000000"/>
                    </a:solidFill>
                  </a:rPr>
                  <a:t> </a:t>
                </a:r>
                <a14:m>
                  <m:oMath xmlns:m="http://schemas.openxmlformats.org/officeDocument/2006/math">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1</m:t>
                        </m:r>
                      </m:sub>
                    </m:sSub>
                    <m:r>
                      <a:rPr lang="en-US" sz="200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rgbClr val="01023B"/>
                        </a:solidFill>
                        <a:latin typeface="Cambria Math" panose="02040503050406030204" pitchFamily="18" charset="0"/>
                        <a:ea typeface="Cambria Math" panose="02040503050406030204" pitchFamily="18" charset="0"/>
                      </a:rPr>
                      <m:t>𝐺</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a:solidFill>
                              <a:sysClr val="windowText" lastClr="000000"/>
                            </a:solidFill>
                            <a:latin typeface="Cambria Math" panose="02040503050406030204" pitchFamily="18" charset="0"/>
                          </a:rPr>
                        </m:ctrlPr>
                      </m:sSubPr>
                      <m:e>
                        <m:r>
                          <a:rPr lang="en-US" sz="2000" i="1">
                            <a:solidFill>
                              <a:sysClr val="windowText" lastClr="000000"/>
                            </a:solidFill>
                            <a:latin typeface="Cambria Math" panose="02040503050406030204" pitchFamily="18" charset="0"/>
                          </a:rPr>
                          <m:t>𝑢</m:t>
                        </m:r>
                      </m:e>
                      <m:sub>
                        <m:r>
                          <a:rPr lang="en-US" sz="2000" i="1">
                            <a:solidFill>
                              <a:sysClr val="windowText" lastClr="000000"/>
                            </a:solidFill>
                            <a:latin typeface="Cambria Math" panose="02040503050406030204" pitchFamily="18" charset="0"/>
                          </a:rPr>
                          <m:t>2</m:t>
                        </m:r>
                      </m:sub>
                    </m:sSub>
                    <m:r>
                      <a:rPr lang="en-US" sz="200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i="1" smtClean="0">
                            <a:solidFill>
                              <a:srgbClr val="EA9A5C"/>
                            </a:solidFill>
                            <a:latin typeface="Cambria Math" panose="02040503050406030204" pitchFamily="18" charset="0"/>
                          </a:rPr>
                        </m:ctrlPr>
                      </m:sSubPr>
                      <m:e>
                        <m:r>
                          <a:rPr lang="en-US" sz="2000" i="1">
                            <a:solidFill>
                              <a:srgbClr val="EA9A5C"/>
                            </a:solidFill>
                            <a:latin typeface="Cambria Math" panose="02040503050406030204" pitchFamily="18" charset="0"/>
                          </a:rPr>
                          <m:t>𝑄</m:t>
                        </m:r>
                      </m:e>
                      <m:sub>
                        <m:r>
                          <a:rPr lang="en-US" sz="2000" i="1">
                            <a:solidFill>
                              <a:srgbClr val="EA9A5C"/>
                            </a:solidFill>
                            <a:latin typeface="Cambria Math" panose="02040503050406030204" pitchFamily="18" charset="0"/>
                          </a:rPr>
                          <m:t>𝐴</m:t>
                        </m:r>
                      </m:sub>
                    </m:sSub>
                  </m:oMath>
                </a14:m>
                <a:endParaRPr lang="en-US" sz="2000" dirty="0">
                  <a:solidFill>
                    <a:sysClr val="windowText" lastClr="000000"/>
                  </a:solidFill>
                </a:endParaRPr>
              </a:p>
              <a:p>
                <a:pPr>
                  <a:spcAft>
                    <a:spcPts val="200"/>
                  </a:spcAft>
                </a:pPr>
                <a14:m>
                  <m:oMath xmlns:m="http://schemas.openxmlformats.org/officeDocument/2006/math">
                    <m:r>
                      <a:rPr lang="en-US" sz="2000" i="1" smtClean="0">
                        <a:solidFill>
                          <a:sysClr val="windowText" lastClr="000000"/>
                        </a:solidFill>
                        <a:latin typeface="Cambria Math" panose="02040503050406030204" pitchFamily="18" charset="0"/>
                      </a:rPr>
                      <m:t>𝑀𝑆𝐺</m:t>
                    </m:r>
                  </m:oMath>
                </a14:m>
                <a:r>
                  <a:rPr lang="en-US" sz="2000" dirty="0">
                    <a:solidFill>
                      <a:sysClr val="windowText" lastClr="000000"/>
                    </a:solidFill>
                  </a:rPr>
                  <a:t> je </a:t>
                </a:r>
                <a:r>
                  <a:rPr lang="en-US" sz="2000" dirty="0" err="1">
                    <a:solidFill>
                      <a:sysClr val="windowText" lastClr="000000"/>
                    </a:solidFill>
                  </a:rPr>
                  <a:t>validna</a:t>
                </a:r>
                <a:r>
                  <a:rPr lang="en-US" sz="2000" dirty="0">
                    <a:solidFill>
                      <a:sysClr val="windowText" lastClr="000000"/>
                    </a:solidFill>
                  </a:rPr>
                  <a:t> </a:t>
                </a:r>
                <a:r>
                  <a:rPr lang="en-US" sz="2000" dirty="0" err="1">
                    <a:solidFill>
                      <a:sysClr val="windowText" lastClr="000000"/>
                    </a:solidFill>
                  </a:rPr>
                  <a:t>akko</a:t>
                </a:r>
                <a:r>
                  <a:rPr lang="en-US" sz="2000" dirty="0">
                    <a:solidFill>
                      <a:sysClr val="windowText" lastClr="000000"/>
                    </a:solidFill>
                  </a:rPr>
                  <a:t> </a:t>
                </a:r>
                <a14:m>
                  <m:oMath xmlns:m="http://schemas.openxmlformats.org/officeDocument/2006/math">
                    <m:r>
                      <a:rPr lang="en-US" sz="2000" b="0" i="1" smtClean="0">
                        <a:solidFill>
                          <a:srgbClr val="A53F52"/>
                        </a:solidFill>
                        <a:latin typeface="Cambria Math" panose="02040503050406030204" pitchFamily="18" charset="0"/>
                      </a:rPr>
                      <m:t>𝑟</m:t>
                    </m:r>
                    <m:r>
                      <a:rPr lang="en-US" sz="20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2000" b="0" i="1" smtClean="0">
                            <a:solidFill>
                              <a:sysClr val="windowText" lastClr="000000"/>
                            </a:solidFill>
                            <a:latin typeface="Cambria Math" panose="02040503050406030204" pitchFamily="18" charset="0"/>
                            <a:ea typeface="Cambria Math" panose="02040503050406030204" pitchFamily="18" charset="0"/>
                          </a:rPr>
                        </m:ctrlPr>
                      </m:sSubPr>
                      <m:e>
                        <m:r>
                          <a:rPr lang="en-US" sz="2000" b="0" i="1" smtClean="0">
                            <a:solidFill>
                              <a:sysClr val="windowText" lastClr="000000"/>
                            </a:solidFill>
                            <a:latin typeface="Cambria Math" panose="02040503050406030204" pitchFamily="18" charset="0"/>
                            <a:ea typeface="Cambria Math" panose="02040503050406030204" pitchFamily="18" charset="0"/>
                          </a:rPr>
                          <m:t>𝑥</m:t>
                        </m:r>
                      </m:e>
                      <m:sub>
                        <m:r>
                          <a:rPr lang="en-US" sz="2000" b="0" i="1" smtClean="0">
                            <a:solidFill>
                              <a:sysClr val="windowText" lastClr="000000"/>
                            </a:solidFill>
                            <a:latin typeface="Cambria Math" panose="02040503050406030204" pitchFamily="18" charset="0"/>
                            <a:ea typeface="Cambria Math" panose="02040503050406030204" pitchFamily="18" charset="0"/>
                          </a:rPr>
                          <m:t>𝑇</m:t>
                        </m:r>
                      </m:sub>
                    </m:sSub>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𝑚𝑜𝑑</m:t>
                    </m:r>
                    <m:r>
                      <a:rPr lang="en-US" sz="2000" b="0" i="1" smtClean="0">
                        <a:solidFill>
                          <a:sysClr val="windowText" lastClr="000000"/>
                        </a:solidFill>
                        <a:latin typeface="Cambria Math" panose="02040503050406030204" pitchFamily="18" charset="0"/>
                        <a:ea typeface="Cambria Math" panose="02040503050406030204" pitchFamily="18" charset="0"/>
                      </a:rPr>
                      <m:t> </m:t>
                    </m:r>
                    <m:r>
                      <a:rPr lang="en-US" sz="2000" b="0" i="1" smtClean="0">
                        <a:solidFill>
                          <a:sysClr val="windowText" lastClr="000000"/>
                        </a:solidFill>
                        <a:latin typeface="Cambria Math" panose="02040503050406030204" pitchFamily="18" charset="0"/>
                        <a:ea typeface="Cambria Math" panose="02040503050406030204" pitchFamily="18" charset="0"/>
                      </a:rPr>
                      <m:t>𝑝</m:t>
                    </m:r>
                    <m:r>
                      <a:rPr lang="en-US" sz="2000" b="0" i="1" smtClean="0">
                        <a:solidFill>
                          <a:sysClr val="windowText" lastClr="000000"/>
                        </a:solidFill>
                        <a:latin typeface="Cambria Math" panose="02040503050406030204" pitchFamily="18" charset="0"/>
                        <a:ea typeface="Cambria Math" panose="02040503050406030204" pitchFamily="18" charset="0"/>
                      </a:rPr>
                      <m:t>)</m:t>
                    </m:r>
                  </m:oMath>
                </a14:m>
                <a:endParaRPr lang="en-US" sz="2000" dirty="0">
                  <a:solidFill>
                    <a:sysClr val="windowText" lastClr="000000"/>
                  </a:solidFill>
                </a:endParaRPr>
              </a:p>
            </p:txBody>
          </p:sp>
        </mc:Choice>
        <mc:Fallback xmlns="">
          <p:sp>
            <p:nvSpPr>
              <p:cNvPr id="9" name="TextBox 8">
                <a:extLst>
                  <a:ext uri="{FF2B5EF4-FFF2-40B4-BE49-F238E27FC236}">
                    <a16:creationId xmlns:a16="http://schemas.microsoft.com/office/drawing/2014/main" id="{F6CC90B0-99BD-AEF6-475F-74F652E778BB}"/>
                  </a:ext>
                </a:extLst>
              </p:cNvPr>
              <p:cNvSpPr txBox="1">
                <a:spLocks noRot="1" noChangeAspect="1" noMove="1" noResize="1" noEditPoints="1" noAdjustHandles="1" noChangeArrowheads="1" noChangeShapeType="1" noTextEdit="1"/>
              </p:cNvSpPr>
              <p:nvPr/>
            </p:nvSpPr>
            <p:spPr>
              <a:xfrm>
                <a:off x="7587652" y="1227281"/>
                <a:ext cx="4061862" cy="2757743"/>
              </a:xfrm>
              <a:prstGeom prst="rect">
                <a:avLst/>
              </a:prstGeom>
              <a:blipFill>
                <a:blip r:embed="rId4"/>
                <a:stretch>
                  <a:fillRect l="-1652" t="-1104" r="-150" b="-2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1A886B-1D8F-1372-DBA1-ADE243BE1E02}"/>
                  </a:ext>
                </a:extLst>
              </p:cNvPr>
              <p:cNvSpPr txBox="1"/>
              <p:nvPr/>
            </p:nvSpPr>
            <p:spPr>
              <a:xfrm>
                <a:off x="4065069" y="1227281"/>
                <a:ext cx="3306501" cy="2868349"/>
              </a:xfrm>
              <a:prstGeom prst="rect">
                <a:avLst/>
              </a:prstGeom>
              <a:noFill/>
            </p:spPr>
            <p:txBody>
              <a:bodyPr wrap="square">
                <a:spAutoFit/>
              </a:bodyPr>
              <a:lstStyle/>
              <a:p>
                <a:pPr>
                  <a:spcAft>
                    <a:spcPts val="200"/>
                  </a:spcAft>
                </a:pPr>
                <a:r>
                  <a:rPr lang="en-US" sz="2000" dirty="0">
                    <a:solidFill>
                      <a:sysClr val="windowText" lastClr="000000"/>
                    </a:solidFill>
                    <a:latin typeface="Calibri" panose="020F0502020204030204"/>
                  </a:rPr>
                  <a:t>Slanje</a:t>
                </a:r>
                <a:r>
                  <a:rPr lang="en-US" sz="1800" dirty="0">
                    <a:solidFill>
                      <a:sysClr val="windowText" lastClr="000000"/>
                    </a:solidFill>
                    <a:latin typeface="Calibri" panose="020F0502020204030204"/>
                  </a:rPr>
                  <a:t> </a:t>
                </a:r>
                <a14:m>
                  <m:oMath xmlns:m="http://schemas.openxmlformats.org/officeDocument/2006/math">
                    <m:r>
                      <a:rPr lang="en-US" sz="1800" i="1" smtClean="0">
                        <a:solidFill>
                          <a:sysClr val="windowText" lastClr="000000"/>
                        </a:solidFill>
                        <a:latin typeface="Cambria Math" panose="02040503050406030204" pitchFamily="18" charset="0"/>
                      </a:rPr>
                      <m:t>𝑀𝑆𝐺</m:t>
                    </m:r>
                  </m:oMath>
                </a14:m>
                <a:r>
                  <a:rPr lang="en-US" sz="1800" dirty="0">
                    <a:solidFill>
                      <a:sysClr val="windowText" lastClr="000000"/>
                    </a:solidFill>
                    <a:latin typeface="Calibri" panose="020F0502020204030204"/>
                  </a:rPr>
                  <a:t>:</a:t>
                </a: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sSub>
                        <m:sSubPr>
                          <m:ctrlPr>
                            <a:rPr lang="en-US" sz="180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𝑄</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rPr>
                        <m:t>=</m:t>
                      </m:r>
                      <m:sSub>
                        <m:sSubPr>
                          <m:ctrlPr>
                            <a:rPr lang="en-US" sz="1800" b="0" i="1" smtClean="0">
                              <a:solidFill>
                                <a:srgbClr val="EA9A5C"/>
                              </a:solidFill>
                              <a:latin typeface="Cambria Math" panose="02040503050406030204" pitchFamily="18" charset="0"/>
                            </a:rPr>
                          </m:ctrlPr>
                        </m:sSubPr>
                        <m:e>
                          <m:r>
                            <a:rPr lang="en-US" sz="1800" b="0" i="1" smtClean="0">
                              <a:solidFill>
                                <a:srgbClr val="EA9A5C"/>
                              </a:solidFill>
                              <a:latin typeface="Cambria Math" panose="02040503050406030204" pitchFamily="18" charset="0"/>
                            </a:rPr>
                            <m:t>𝑑</m:t>
                          </m:r>
                        </m:e>
                        <m:sub>
                          <m:r>
                            <a:rPr lang="en-US" sz="1800" b="0" i="1" smtClean="0">
                              <a:solidFill>
                                <a:srgbClr val="EA9A5C"/>
                              </a:solidFill>
                              <a:latin typeface="Cambria Math" panose="02040503050406030204" pitchFamily="18" charset="0"/>
                            </a:rPr>
                            <m:t>𝐴</m:t>
                          </m:r>
                        </m:sub>
                      </m:sSub>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ysClr val="windowText" lastClr="000000"/>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𝑅𝐴𝑁𝐷</m:t>
                      </m:r>
                      <m:r>
                        <a:rPr lang="en-US" sz="1800" b="0" i="1" smtClean="0">
                          <a:solidFill>
                            <a:sysClr val="windowText" lastClr="000000"/>
                          </a:solidFill>
                          <a:latin typeface="Cambria Math" panose="02040503050406030204" pitchFamily="18" charset="0"/>
                        </a:rPr>
                        <m:t>(1,</m:t>
                      </m:r>
                      <m:r>
                        <a:rPr lang="en-US" sz="1800" b="0" i="1" smtClean="0">
                          <a:solidFill>
                            <a:srgbClr val="01023B"/>
                          </a:solidFill>
                          <a:latin typeface="Cambria Math" panose="02040503050406030204" pitchFamily="18" charset="0"/>
                        </a:rPr>
                        <m:t>𝑝</m:t>
                      </m:r>
                      <m:r>
                        <a:rPr lang="en-US" sz="1800" b="0" i="1" smtClean="0">
                          <a:solidFill>
                            <a:sysClr val="windowText" lastClr="000000"/>
                          </a:solidFill>
                          <a:latin typeface="Cambria Math" panose="02040503050406030204" pitchFamily="18" charset="0"/>
                        </a:rPr>
                        <m:t>−1)</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𝐹</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𝑘</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01023B"/>
                          </a:solidFill>
                          <a:latin typeface="Cambria Math" panose="02040503050406030204" pitchFamily="18" charset="0"/>
                          <a:ea typeface="Cambria Math" panose="02040503050406030204" pitchFamily="18" charset="0"/>
                        </a:rPr>
                        <m:t>𝐺</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𝑟</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𝑥</m:t>
                          </m:r>
                        </m:e>
                        <m:sub>
                          <m:r>
                            <a:rPr lang="en-US" sz="1800" b="0" i="1" smtClean="0">
                              <a:solidFill>
                                <a:sysClr val="windowText" lastClr="000000"/>
                              </a:solidFill>
                              <a:latin typeface="Cambria Math" panose="02040503050406030204" pitchFamily="18" charset="0"/>
                            </a:rPr>
                            <m:t>𝐹</m:t>
                          </m:r>
                        </m:sub>
                      </m:sSub>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r>
                        <a:rPr lang="en-US" sz="1800" b="0" i="1" smtClean="0">
                          <a:solidFill>
                            <a:srgbClr val="01023B"/>
                          </a:solidFill>
                          <a:latin typeface="Cambria Math" panose="02040503050406030204" pitchFamily="18" charset="0"/>
                        </a:rPr>
                        <m:t>𝐻𝐴𝑆𝐻</m:t>
                      </m:r>
                      <m:d>
                        <m:dPr>
                          <m:ctrlPr>
                            <a:rPr lang="en-US" sz="1800" b="0" i="1" smtClean="0">
                              <a:solidFill>
                                <a:sysClr val="windowText" lastClr="000000"/>
                              </a:solidFill>
                              <a:latin typeface="Cambria Math" panose="02040503050406030204" pitchFamily="18" charset="0"/>
                            </a:rPr>
                          </m:ctrlPr>
                        </m:dPr>
                        <m:e>
                          <m:r>
                            <a:rPr lang="en-US" sz="1800" b="0" i="1" smtClean="0">
                              <a:solidFill>
                                <a:srgbClr val="01023B"/>
                              </a:solidFill>
                              <a:latin typeface="Cambria Math" panose="02040503050406030204" pitchFamily="18" charset="0"/>
                            </a:rPr>
                            <m:t>𝑀𝑆𝐺</m:t>
                          </m:r>
                        </m:e>
                      </m:d>
                    </m:oMath>
                  </m:oMathPara>
                </a14:m>
                <a:endParaRPr lang="en-US" sz="1800" b="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ysClr val="windowText" lastClr="000000"/>
                          </a:solidFill>
                          <a:latin typeface="Cambria Math" panose="02040503050406030204" pitchFamily="18" charset="0"/>
                        </a:rPr>
                        <m:t>𝑧</m:t>
                      </m:r>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h</m:t>
                      </m:r>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m:t>
                          </m:r>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h</m:t>
                          </m:r>
                        </m:sub>
                      </m:sSub>
                      <m:r>
                        <a:rPr lang="en-US" sz="1800" b="0" i="1" smtClean="0">
                          <a:solidFill>
                            <a:sysClr val="windowText" lastClr="000000"/>
                          </a:solidFill>
                          <a:latin typeface="Cambria Math" panose="02040503050406030204" pitchFamily="18" charset="0"/>
                        </a:rPr>
                        <m:t>−</m:t>
                      </m:r>
                      <m:sSub>
                        <m:sSubPr>
                          <m:ctrlPr>
                            <a:rPr lang="en-US" sz="1800" b="0" i="1" smtClean="0">
                              <a:solidFill>
                                <a:sysClr val="windowText" lastClr="000000"/>
                              </a:solidFill>
                              <a:latin typeface="Cambria Math" panose="02040503050406030204" pitchFamily="18" charset="0"/>
                            </a:rPr>
                          </m:ctrlPr>
                        </m:sSubPr>
                        <m:e>
                          <m:r>
                            <a:rPr lang="en-US" sz="1800" b="0" i="1" smtClean="0">
                              <a:solidFill>
                                <a:sysClr val="windowText" lastClr="000000"/>
                              </a:solidFill>
                              <a:latin typeface="Cambria Math" panose="02040503050406030204" pitchFamily="18" charset="0"/>
                            </a:rPr>
                            <m:t>𝐿</m:t>
                          </m:r>
                        </m:e>
                        <m:sub>
                          <m:r>
                            <a:rPr lang="en-US" sz="1800" b="0" i="1" smtClean="0">
                              <a:solidFill>
                                <a:sysClr val="windowText" lastClr="000000"/>
                              </a:solidFill>
                              <a:latin typeface="Cambria Math" panose="02040503050406030204" pitchFamily="18" charset="0"/>
                            </a:rPr>
                            <m:t>𝑝</m:t>
                          </m:r>
                        </m:sub>
                      </m:sSub>
                      <m:r>
                        <a:rPr lang="en-US" sz="1800" b="0" i="1" smtClean="0">
                          <a:solidFill>
                            <a:sysClr val="windowText" lastClr="000000"/>
                          </a:solidFill>
                          <a:latin typeface="Cambria Math" panose="02040503050406030204" pitchFamily="18" charset="0"/>
                        </a:rPr>
                        <m:t>)</m:t>
                      </m:r>
                    </m:oMath>
                  </m:oMathPara>
                </a14:m>
                <a:endParaRPr lang="en-US" sz="1800" dirty="0">
                  <a:solidFill>
                    <a:sysClr val="windowText" lastClr="000000"/>
                  </a:solidFill>
                  <a:latin typeface="Calibri" panose="020F0502020204030204"/>
                </a:endParaRPr>
              </a:p>
              <a:p>
                <a:pPr>
                  <a:spcAft>
                    <a:spcPts val="200"/>
                  </a:spcAft>
                </a:pPr>
                <a14:m>
                  <m:oMathPara xmlns:m="http://schemas.openxmlformats.org/officeDocument/2006/math">
                    <m:oMathParaPr>
                      <m:jc m:val="left"/>
                    </m:oMathParaPr>
                    <m:oMath xmlns:m="http://schemas.openxmlformats.org/officeDocument/2006/math">
                      <m:r>
                        <a:rPr lang="en-US" sz="1800" b="0" i="1" smtClean="0">
                          <a:solidFill>
                            <a:srgbClr val="A53F52"/>
                          </a:solidFill>
                          <a:latin typeface="Cambria Math" panose="02040503050406030204" pitchFamily="18" charset="0"/>
                        </a:rPr>
                        <m:t>𝑠</m:t>
                      </m:r>
                      <m:r>
                        <a:rPr lang="en-US" sz="1800" b="0" i="1" smtClean="0">
                          <a:solidFill>
                            <a:sysClr val="windowText" lastClr="000000"/>
                          </a:solidFill>
                          <a:latin typeface="Cambria Math" panose="02040503050406030204" pitchFamily="18" charset="0"/>
                        </a:rPr>
                        <m:t>=</m:t>
                      </m:r>
                      <m:sSup>
                        <m:sSupPr>
                          <m:ctrlPr>
                            <a:rPr lang="en-US" sz="1800" b="0" i="1" smtClean="0">
                              <a:solidFill>
                                <a:sysClr val="windowText" lastClr="000000"/>
                              </a:solidFill>
                              <a:latin typeface="Cambria Math" panose="02040503050406030204" pitchFamily="18" charset="0"/>
                            </a:rPr>
                          </m:ctrlPr>
                        </m:sSupPr>
                        <m:e>
                          <m:r>
                            <a:rPr lang="en-US" sz="1800" b="0" i="1" smtClean="0">
                              <a:solidFill>
                                <a:sysClr val="windowText" lastClr="000000"/>
                              </a:solidFill>
                              <a:latin typeface="Cambria Math" panose="02040503050406030204" pitchFamily="18" charset="0"/>
                            </a:rPr>
                            <m:t>𝑘</m:t>
                          </m:r>
                        </m:e>
                        <m:sup>
                          <m:r>
                            <a:rPr lang="en-US" sz="1800" b="0" i="1" smtClean="0">
                              <a:solidFill>
                                <a:sysClr val="windowText" lastClr="000000"/>
                              </a:solidFill>
                              <a:latin typeface="Cambria Math" panose="02040503050406030204" pitchFamily="18" charset="0"/>
                            </a:rPr>
                            <m:t>−1</m:t>
                          </m:r>
                        </m:sup>
                      </m:sSup>
                      <m:r>
                        <a:rPr lang="en-US" sz="1800" b="0" i="1" smtClean="0">
                          <a:solidFill>
                            <a:sysClr val="windowText" lastClr="000000"/>
                          </a:solidFill>
                          <a:latin typeface="Cambria Math" panose="02040503050406030204" pitchFamily="18" charset="0"/>
                          <a:ea typeface="Cambria Math" panose="02040503050406030204" pitchFamily="18" charset="0"/>
                        </a:rPr>
                        <m:t>∙</m:t>
                      </m:r>
                      <m:d>
                        <m:dPr>
                          <m:ctrlPr>
                            <a:rPr lang="en-US" sz="1800" b="0" i="1" smtClean="0">
                              <a:solidFill>
                                <a:sysClr val="windowText" lastClr="000000"/>
                              </a:solidFill>
                              <a:latin typeface="Cambria Math" panose="02040503050406030204" pitchFamily="18" charset="0"/>
                              <a:ea typeface="Cambria Math" panose="02040503050406030204" pitchFamily="18" charset="0"/>
                            </a:rPr>
                          </m:ctrlPr>
                        </m:dPr>
                        <m:e>
                          <m:r>
                            <a:rPr lang="en-US" sz="1800" b="0" i="1" smtClean="0">
                              <a:solidFill>
                                <a:sysClr val="windowText" lastClr="000000"/>
                              </a:solidFill>
                              <a:latin typeface="Cambria Math" panose="02040503050406030204" pitchFamily="18" charset="0"/>
                              <a:ea typeface="Cambria Math" panose="02040503050406030204" pitchFamily="18" charset="0"/>
                            </a:rPr>
                            <m:t>𝑧</m:t>
                          </m:r>
                          <m:r>
                            <a:rPr lang="en-US" sz="1800" b="0" i="1" smtClean="0">
                              <a:solidFill>
                                <a:sysClr val="windowText" lastClr="000000"/>
                              </a:solidFill>
                              <a:latin typeface="Cambria Math" panose="02040503050406030204" pitchFamily="18" charset="0"/>
                              <a:ea typeface="Cambria Math" panose="02040503050406030204" pitchFamily="18" charset="0"/>
                            </a:rPr>
                            <m:t>+</m:t>
                          </m:r>
                          <m:r>
                            <a:rPr lang="en-US" sz="1800" b="0" i="1" smtClean="0">
                              <a:solidFill>
                                <a:srgbClr val="A53F52"/>
                              </a:solidFill>
                              <a:latin typeface="Cambria Math" panose="02040503050406030204" pitchFamily="18" charset="0"/>
                              <a:ea typeface="Cambria Math" panose="02040503050406030204" pitchFamily="18" charset="0"/>
                            </a:rPr>
                            <m:t>𝑟</m:t>
                          </m:r>
                          <m:r>
                            <a:rPr lang="en-US" sz="18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800" b="0" i="1" smtClean="0">
                                  <a:solidFill>
                                    <a:srgbClr val="EA9A5C"/>
                                  </a:solidFill>
                                  <a:latin typeface="Cambria Math" panose="02040503050406030204" pitchFamily="18" charset="0"/>
                                  <a:ea typeface="Cambria Math" panose="02040503050406030204" pitchFamily="18" charset="0"/>
                                </a:rPr>
                              </m:ctrlPr>
                            </m:sSubPr>
                            <m:e>
                              <m:r>
                                <a:rPr lang="en-US" sz="1800" b="0" i="1" smtClean="0">
                                  <a:solidFill>
                                    <a:srgbClr val="EA9A5C"/>
                                  </a:solidFill>
                                  <a:latin typeface="Cambria Math" panose="02040503050406030204" pitchFamily="18" charset="0"/>
                                  <a:ea typeface="Cambria Math" panose="02040503050406030204" pitchFamily="18" charset="0"/>
                                </a:rPr>
                                <m:t>𝑑</m:t>
                              </m:r>
                            </m:e>
                            <m:sub>
                              <m:r>
                                <a:rPr lang="en-US" sz="1800" b="0" i="1" smtClean="0">
                                  <a:solidFill>
                                    <a:srgbClr val="EA9A5C"/>
                                  </a:solidFill>
                                  <a:latin typeface="Cambria Math" panose="02040503050406030204" pitchFamily="18" charset="0"/>
                                  <a:ea typeface="Cambria Math" panose="02040503050406030204" pitchFamily="18" charset="0"/>
                                </a:rPr>
                                <m:t>𝐴</m:t>
                              </m:r>
                            </m:sub>
                          </m:sSub>
                        </m:e>
                      </m:d>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ysClr val="windowText" lastClr="000000"/>
                          </a:solidFill>
                          <a:latin typeface="Cambria Math" panose="02040503050406030204" pitchFamily="18" charset="0"/>
                          <a:ea typeface="Cambria Math" panose="02040503050406030204" pitchFamily="18" charset="0"/>
                        </a:rPr>
                        <m:t>𝑚𝑜𝑑</m:t>
                      </m:r>
                      <m:r>
                        <a:rPr lang="en-US" sz="1800" b="0" i="1" smtClean="0">
                          <a:solidFill>
                            <a:sysClr val="windowText" lastClr="000000"/>
                          </a:solidFill>
                          <a:latin typeface="Cambria Math" panose="02040503050406030204" pitchFamily="18" charset="0"/>
                          <a:ea typeface="Cambria Math" panose="02040503050406030204" pitchFamily="18" charset="0"/>
                        </a:rPr>
                        <m:t> </m:t>
                      </m:r>
                      <m:r>
                        <a:rPr lang="en-US" sz="1800" b="0" i="1" smtClean="0">
                          <a:solidFill>
                            <a:srgbClr val="01023B"/>
                          </a:solidFill>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FD1A886B-1D8F-1372-DBA1-ADE243BE1E02}"/>
                  </a:ext>
                </a:extLst>
              </p:cNvPr>
              <p:cNvSpPr txBox="1">
                <a:spLocks noRot="1" noChangeAspect="1" noMove="1" noResize="1" noEditPoints="1" noAdjustHandles="1" noChangeArrowheads="1" noChangeShapeType="1" noTextEdit="1"/>
              </p:cNvSpPr>
              <p:nvPr/>
            </p:nvSpPr>
            <p:spPr>
              <a:xfrm>
                <a:off x="4065069" y="1227281"/>
                <a:ext cx="3306501" cy="2868349"/>
              </a:xfrm>
              <a:prstGeom prst="rect">
                <a:avLst/>
              </a:prstGeom>
              <a:blipFill>
                <a:blip r:embed="rId5"/>
                <a:stretch>
                  <a:fillRect l="-2030" t="-1062"/>
                </a:stretch>
              </a:blipFill>
            </p:spPr>
            <p:txBody>
              <a:bodyPr/>
              <a:lstStyle/>
              <a:p>
                <a:r>
                  <a:rPr lang="en-US">
                    <a:noFill/>
                  </a:rPr>
                  <a:t> </a:t>
                </a:r>
              </a:p>
            </p:txBody>
          </p:sp>
        </mc:Fallback>
      </mc:AlternateContent>
      <p:pic>
        <p:nvPicPr>
          <p:cNvPr id="2" name="Picture Placeholder 7">
            <a:extLst>
              <a:ext uri="{FF2B5EF4-FFF2-40B4-BE49-F238E27FC236}">
                <a16:creationId xmlns:a16="http://schemas.microsoft.com/office/drawing/2014/main" id="{D9C89B34-217D-027F-F39F-AD8C0D8490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05" y="4757896"/>
            <a:ext cx="12102389" cy="1575832"/>
          </a:xfrm>
          <a:prstGeom prst="rect">
            <a:avLst/>
          </a:prstGeom>
          <a:ln w="19050">
            <a:noFill/>
          </a:ln>
        </p:spPr>
      </p:pic>
    </p:spTree>
    <p:extLst>
      <p:ext uri="{BB962C8B-B14F-4D97-AF65-F5344CB8AC3E}">
        <p14:creationId xmlns:p14="http://schemas.microsoft.com/office/powerpoint/2010/main" val="9084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3"/>
          </a:xfrm>
          <a:prstGeom prst="rect">
            <a:avLst/>
          </a:prstGeom>
          <a:ln w="19050">
            <a:noFill/>
          </a:ln>
        </p:spPr>
      </p:pic>
      <p:sp>
        <p:nvSpPr>
          <p:cNvPr id="3" name="TextBox 2">
            <a:extLst>
              <a:ext uri="{FF2B5EF4-FFF2-40B4-BE49-F238E27FC236}">
                <a16:creationId xmlns:a16="http://schemas.microsoft.com/office/drawing/2014/main" id="{74CACA18-0861-592C-E335-B6E47B79D350}"/>
              </a:ext>
            </a:extLst>
          </p:cNvPr>
          <p:cNvSpPr txBox="1"/>
          <p:nvPr/>
        </p:nvSpPr>
        <p:spPr>
          <a:xfrm>
            <a:off x="1" y="5993849"/>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Džordža da </a:t>
            </a:r>
            <a:r>
              <a:rPr lang="en-US" sz="2400" u="sng" dirty="0" err="1">
                <a:solidFill>
                  <a:srgbClr val="01023B"/>
                </a:solidFill>
                <a:latin typeface="Calibri" panose="020F0502020204030204"/>
              </a:rPr>
              <a:t>kopira</a:t>
            </a:r>
            <a:r>
              <a:rPr lang="en-US" sz="2400" dirty="0">
                <a:solidFill>
                  <a:srgbClr val="01023B"/>
                </a:solidFill>
                <a:latin typeface="Calibri" panose="020F0502020204030204"/>
              </a:rPr>
              <a:t> </a:t>
            </a:r>
            <a:r>
              <a:rPr lang="sr-Latn-RS" sz="2400" dirty="0">
                <a:solidFill>
                  <a:srgbClr val="01023B"/>
                </a:solidFill>
                <a:latin typeface="Calibri" panose="020F0502020204030204"/>
              </a:rPr>
              <a:t>Markovu</a:t>
            </a:r>
            <a:r>
              <a:rPr lang="en-US" sz="2400" dirty="0">
                <a:solidFill>
                  <a:srgbClr val="01023B"/>
                </a:solidFill>
                <a:latin typeface="Calibri" panose="020F0502020204030204"/>
              </a:rPr>
              <a:t> </a:t>
            </a:r>
            <a:r>
              <a:rPr lang="en-US" sz="2400" dirty="0" err="1">
                <a:solidFill>
                  <a:srgbClr val="01023B"/>
                </a:solidFill>
                <a:latin typeface="Calibri" panose="020F0502020204030204"/>
              </a:rPr>
              <a:t>prethodnu</a:t>
            </a:r>
            <a:r>
              <a:rPr lang="sr-Latn-RS" sz="2400" dirty="0">
                <a:solidFill>
                  <a:srgbClr val="01023B"/>
                </a:solidFill>
                <a:latin typeface="Calibri" panose="020F0502020204030204"/>
              </a:rPr>
              <a:t> transakciju: Mark šalje Džordžu </a:t>
            </a:r>
            <a:r>
              <a:rPr lang="en-US" sz="2400" dirty="0">
                <a:solidFill>
                  <a:srgbClr val="01023B"/>
                </a:solidFill>
                <a:latin typeface="Calibri" panose="020F0502020204030204"/>
              </a:rPr>
              <a:t>5</a:t>
            </a:r>
            <a:r>
              <a:rPr lang="sr-Latn-RS" sz="2400" dirty="0">
                <a:solidFill>
                  <a:srgbClr val="01023B"/>
                </a:solidFill>
                <a:latin typeface="Calibri" panose="020F0502020204030204"/>
              </a:rPr>
              <a:t>0</a:t>
            </a:r>
            <a:r>
              <a:rPr lang="en-US" sz="2400" dirty="0">
                <a:solidFill>
                  <a:srgbClr val="01023B"/>
                </a:solidFill>
                <a:latin typeface="Calibri" panose="020F0502020204030204"/>
              </a:rPr>
              <a:t>£?</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785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411747"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DIGITALNI POTPISI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en-US" sz="2400" dirty="0" err="1">
                <a:solidFill>
                  <a:srgbClr val="EA9A5C"/>
                </a:solidFill>
                <a:latin typeface="Calibri" panose="020F0502020204030204"/>
              </a:rPr>
              <a:t>Moramo</a:t>
            </a:r>
            <a:r>
              <a:rPr lang="en-US" sz="2400" dirty="0">
                <a:solidFill>
                  <a:srgbClr val="EA9A5C"/>
                </a:solidFill>
                <a:latin typeface="Calibri" panose="020F0502020204030204"/>
              </a:rPr>
              <a:t> </a:t>
            </a:r>
            <a:r>
              <a:rPr lang="en-US" sz="2400" dirty="0" err="1">
                <a:solidFill>
                  <a:srgbClr val="EA9A5C"/>
                </a:solidFill>
                <a:latin typeface="Calibri" panose="020F0502020204030204"/>
              </a:rPr>
              <a:t>obezbediti</a:t>
            </a:r>
            <a:r>
              <a:rPr lang="en-US" sz="2400" dirty="0">
                <a:solidFill>
                  <a:srgbClr val="EA9A5C"/>
                </a:solidFill>
                <a:latin typeface="Calibri" panose="020F0502020204030204"/>
              </a:rPr>
              <a:t> da je </a:t>
            </a:r>
            <a:r>
              <a:rPr lang="en-US" sz="2400" dirty="0" err="1">
                <a:solidFill>
                  <a:srgbClr val="EA9A5C"/>
                </a:solidFill>
                <a:latin typeface="Calibri" panose="020F0502020204030204"/>
              </a:rPr>
              <a:t>svaka</a:t>
            </a:r>
            <a:r>
              <a:rPr lang="en-US" sz="2400" dirty="0">
                <a:solidFill>
                  <a:srgbClr val="EA9A5C"/>
                </a:solidFill>
                <a:latin typeface="Calibri" panose="020F0502020204030204"/>
              </a:rPr>
              <a:t> </a:t>
            </a:r>
            <a:r>
              <a:rPr lang="en-US" sz="2400" dirty="0" err="1">
                <a:solidFill>
                  <a:srgbClr val="EA9A5C"/>
                </a:solidFill>
                <a:latin typeface="Calibri" panose="020F0502020204030204"/>
              </a:rPr>
              <a:t>transakcija</a:t>
            </a:r>
            <a:r>
              <a:rPr lang="en-US" sz="2400" dirty="0">
                <a:solidFill>
                  <a:srgbClr val="EA9A5C"/>
                </a:solidFill>
                <a:latin typeface="Calibri" panose="020F0502020204030204"/>
              </a:rPr>
              <a:t> </a:t>
            </a:r>
            <a:r>
              <a:rPr lang="en-US" sz="2400" dirty="0" err="1">
                <a:solidFill>
                  <a:srgbClr val="EA9A5C"/>
                </a:solidFill>
                <a:latin typeface="Calibri" panose="020F0502020204030204"/>
              </a:rPr>
              <a:t>unikatna</a:t>
            </a:r>
            <a:endParaRPr lang="sr-Latn-RS" sz="2400" dirty="0">
              <a:solidFill>
                <a:srgbClr val="EA9A5C"/>
              </a:solidFill>
              <a:latin typeface="Calibri" panose="020F0502020204030204"/>
            </a:endParaRPr>
          </a:p>
        </p:txBody>
      </p:sp>
      <p:pic>
        <p:nvPicPr>
          <p:cNvPr id="9" name="Picture 8">
            <a:extLst>
              <a:ext uri="{FF2B5EF4-FFF2-40B4-BE49-F238E27FC236}">
                <a16:creationId xmlns:a16="http://schemas.microsoft.com/office/drawing/2014/main" id="{14A4386B-6089-89BE-D672-BCC645A7F3B9}"/>
              </a:ext>
            </a:extLst>
          </p:cNvPr>
          <p:cNvPicPr>
            <a:picLocks noChangeAspect="1"/>
          </p:cNvPicPr>
          <p:nvPr/>
        </p:nvPicPr>
        <p:blipFill>
          <a:blip r:embed="rId3"/>
          <a:stretch>
            <a:fillRect/>
          </a:stretch>
        </p:blipFill>
        <p:spPr>
          <a:xfrm>
            <a:off x="2830723" y="3703878"/>
            <a:ext cx="6534150" cy="1242342"/>
          </a:xfrm>
          <a:prstGeom prst="rect">
            <a:avLst/>
          </a:prstGeom>
          <a:ln w="19050">
            <a:gradFill flip="none" rotWithShape="1">
              <a:gsLst>
                <a:gs pos="0">
                  <a:srgbClr val="01023B"/>
                </a:gs>
                <a:gs pos="50000">
                  <a:srgbClr val="A53F52"/>
                </a:gs>
                <a:gs pos="100000">
                  <a:srgbClr val="EA9A5C"/>
                </a:gs>
              </a:gsLst>
              <a:lin ang="13500000" scaled="1"/>
              <a:tileRect/>
            </a:gradFill>
          </a:ln>
        </p:spPr>
      </p:pic>
      <p:pic>
        <p:nvPicPr>
          <p:cNvPr id="11" name="Picture 10">
            <a:extLst>
              <a:ext uri="{FF2B5EF4-FFF2-40B4-BE49-F238E27FC236}">
                <a16:creationId xmlns:a16="http://schemas.microsoft.com/office/drawing/2014/main" id="{5BEE979A-7197-380C-C3EC-EBE93D783920}"/>
              </a:ext>
            </a:extLst>
          </p:cNvPr>
          <p:cNvPicPr>
            <a:picLocks noChangeAspect="1"/>
          </p:cNvPicPr>
          <p:nvPr/>
        </p:nvPicPr>
        <p:blipFill>
          <a:blip r:embed="rId4"/>
          <a:stretch>
            <a:fillRect/>
          </a:stretch>
        </p:blipFill>
        <p:spPr>
          <a:xfrm>
            <a:off x="2823123" y="2024212"/>
            <a:ext cx="6534150" cy="1238250"/>
          </a:xfrm>
          <a:prstGeom prst="rect">
            <a:avLst/>
          </a:prstGeom>
          <a:ln w="19050">
            <a:gradFill flip="none" rotWithShape="1">
              <a:gsLst>
                <a:gs pos="0">
                  <a:srgbClr val="01023B"/>
                </a:gs>
                <a:gs pos="50000">
                  <a:srgbClr val="A53F52"/>
                </a:gs>
                <a:gs pos="100000">
                  <a:srgbClr val="EA9A5C"/>
                </a:gs>
              </a:gsLst>
              <a:lin ang="18900000" scaled="1"/>
              <a:tileRect/>
            </a:gradFill>
          </a:ln>
        </p:spPr>
      </p:pic>
      <p:cxnSp>
        <p:nvCxnSpPr>
          <p:cNvPr id="13" name="Straight Connector 12">
            <a:extLst>
              <a:ext uri="{FF2B5EF4-FFF2-40B4-BE49-F238E27FC236}">
                <a16:creationId xmlns:a16="http://schemas.microsoft.com/office/drawing/2014/main" id="{5299150A-FBC1-7D09-4C51-57AC6E231BC6}"/>
              </a:ext>
            </a:extLst>
          </p:cNvPr>
          <p:cNvCxnSpPr>
            <a:cxnSpLocks/>
          </p:cNvCxnSpPr>
          <p:nvPr/>
        </p:nvCxnSpPr>
        <p:spPr>
          <a:xfrm flipH="1" flipV="1">
            <a:off x="2493391" y="3860239"/>
            <a:ext cx="528942" cy="372473"/>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1C6BE76-A913-215F-543D-013BEB0E25EA}"/>
              </a:ext>
            </a:extLst>
          </p:cNvPr>
          <p:cNvSpPr txBox="1"/>
          <p:nvPr/>
        </p:nvSpPr>
        <p:spPr>
          <a:xfrm>
            <a:off x="770317" y="3493876"/>
            <a:ext cx="1906176" cy="1631216"/>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(Transaction) </a:t>
            </a:r>
            <a:r>
              <a:rPr lang="en-US" sz="2000" dirty="0">
                <a:solidFill>
                  <a:srgbClr val="A53F52"/>
                </a:solidFill>
                <a:latin typeface="Calibri" panose="020F0502020204030204"/>
              </a:rPr>
              <a:t>ID</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Jedinstveni</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identifikator</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transakcije</a:t>
            </a:r>
            <a:r>
              <a:rPr lang="en-US" sz="2000" dirty="0">
                <a:solidFill>
                  <a:sysClr val="windowText" lastClr="000000"/>
                </a:solidFill>
                <a:latin typeface="Calibri" panose="020F0502020204030204"/>
              </a:rPr>
              <a:t> po </a:t>
            </a:r>
            <a:r>
              <a:rPr lang="sr-Latn-RS" sz="2000" dirty="0">
                <a:solidFill>
                  <a:sysClr val="windowText" lastClr="000000"/>
                </a:solidFill>
                <a:latin typeface="Calibri" panose="020F0502020204030204"/>
              </a:rPr>
              <a:t>pošiljaocu</a:t>
            </a:r>
            <a:endParaRPr lang="sr-Latn-RS" sz="2000" dirty="0">
              <a:solidFill>
                <a:srgbClr val="EA9A5C"/>
              </a:solidFill>
              <a:latin typeface="Calibri" panose="020F0502020204030204"/>
            </a:endParaRPr>
          </a:p>
        </p:txBody>
      </p:sp>
      <p:cxnSp>
        <p:nvCxnSpPr>
          <p:cNvPr id="20" name="Straight Connector 19">
            <a:extLst>
              <a:ext uri="{FF2B5EF4-FFF2-40B4-BE49-F238E27FC236}">
                <a16:creationId xmlns:a16="http://schemas.microsoft.com/office/drawing/2014/main" id="{4E3080A7-6228-6861-A862-492AE4A045D5}"/>
              </a:ext>
            </a:extLst>
          </p:cNvPr>
          <p:cNvCxnSpPr>
            <a:cxnSpLocks/>
          </p:cNvCxnSpPr>
          <p:nvPr/>
        </p:nvCxnSpPr>
        <p:spPr>
          <a:xfrm flipH="1" flipV="1">
            <a:off x="2493391" y="3860239"/>
            <a:ext cx="528942" cy="738836"/>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7B57859-4530-161B-0F40-BE3DEB923461}"/>
              </a:ext>
            </a:extLst>
          </p:cNvPr>
          <p:cNvCxnSpPr>
            <a:cxnSpLocks/>
          </p:cNvCxnSpPr>
          <p:nvPr/>
        </p:nvCxnSpPr>
        <p:spPr>
          <a:xfrm flipV="1">
            <a:off x="5148955" y="4800603"/>
            <a:ext cx="279693" cy="471638"/>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FE22A7A-B3A6-3089-D3B2-1B1CDA6C13F3}"/>
              </a:ext>
            </a:extLst>
          </p:cNvPr>
          <p:cNvCxnSpPr>
            <a:cxnSpLocks/>
          </p:cNvCxnSpPr>
          <p:nvPr/>
        </p:nvCxnSpPr>
        <p:spPr>
          <a:xfrm flipV="1">
            <a:off x="5148955" y="4442932"/>
            <a:ext cx="125465" cy="8293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75D30EB-6F71-EA5B-A4DD-72C94868D3C2}"/>
              </a:ext>
            </a:extLst>
          </p:cNvPr>
          <p:cNvCxnSpPr>
            <a:cxnSpLocks/>
          </p:cNvCxnSpPr>
          <p:nvPr/>
        </p:nvCxnSpPr>
        <p:spPr>
          <a:xfrm>
            <a:off x="5954233" y="3262462"/>
            <a:ext cx="0" cy="425094"/>
          </a:xfrm>
          <a:prstGeom prst="straightConnector1">
            <a:avLst/>
          </a:prstGeom>
          <a:ln>
            <a:gradFill>
              <a:gsLst>
                <a:gs pos="0">
                  <a:srgbClr val="01023B"/>
                </a:gs>
                <a:gs pos="50000">
                  <a:srgbClr val="A53F52"/>
                </a:gs>
                <a:gs pos="100000">
                  <a:srgbClr val="EA9A5C"/>
                </a:gs>
              </a:gsLst>
              <a:lin ang="5400000" scaled="1"/>
            </a:gra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783856C-CFCB-97F2-D195-E16179F41772}"/>
              </a:ext>
            </a:extLst>
          </p:cNvPr>
          <p:cNvSpPr txBox="1"/>
          <p:nvPr/>
        </p:nvSpPr>
        <p:spPr>
          <a:xfrm>
            <a:off x="4204695" y="5303409"/>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pošiljaoca</a:t>
            </a:r>
          </a:p>
        </p:txBody>
      </p:sp>
      <p:sp>
        <p:nvSpPr>
          <p:cNvPr id="42" name="TextBox 41">
            <a:extLst>
              <a:ext uri="{FF2B5EF4-FFF2-40B4-BE49-F238E27FC236}">
                <a16:creationId xmlns:a16="http://schemas.microsoft.com/office/drawing/2014/main" id="{2DA2B0E9-BB70-F4A4-EBD4-A31A9AE6DAF2}"/>
              </a:ext>
            </a:extLst>
          </p:cNvPr>
          <p:cNvSpPr txBox="1"/>
          <p:nvPr/>
        </p:nvSpPr>
        <p:spPr>
          <a:xfrm>
            <a:off x="6763354" y="5325000"/>
            <a:ext cx="1240572" cy="70788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Javni ključ </a:t>
            </a:r>
            <a:r>
              <a:rPr lang="sr-Latn-RS" sz="2000" dirty="0">
                <a:latin typeface="Calibri" panose="020F0502020204030204"/>
              </a:rPr>
              <a:t>primaoca</a:t>
            </a:r>
          </a:p>
        </p:txBody>
      </p:sp>
      <p:cxnSp>
        <p:nvCxnSpPr>
          <p:cNvPr id="43" name="Straight Connector 42">
            <a:extLst>
              <a:ext uri="{FF2B5EF4-FFF2-40B4-BE49-F238E27FC236}">
                <a16:creationId xmlns:a16="http://schemas.microsoft.com/office/drawing/2014/main" id="{3FBD28A1-B5E2-A9A8-5674-D4FA05722F32}"/>
              </a:ext>
            </a:extLst>
          </p:cNvPr>
          <p:cNvCxnSpPr>
            <a:cxnSpLocks/>
          </p:cNvCxnSpPr>
          <p:nvPr/>
        </p:nvCxnSpPr>
        <p:spPr>
          <a:xfrm flipH="1" flipV="1">
            <a:off x="6800628" y="4800603"/>
            <a:ext cx="456286" cy="524397"/>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64D69012-B85C-53AA-8605-53FA1AEEF094}"/>
              </a:ext>
            </a:extLst>
          </p:cNvPr>
          <p:cNvCxnSpPr>
            <a:cxnSpLocks/>
          </p:cNvCxnSpPr>
          <p:nvPr/>
        </p:nvCxnSpPr>
        <p:spPr>
          <a:xfrm flipH="1" flipV="1">
            <a:off x="6807193" y="4412106"/>
            <a:ext cx="449721" cy="912894"/>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DEEB69B-BA36-4DE3-2D64-FC8D7FEC6EA5}"/>
              </a:ext>
            </a:extLst>
          </p:cNvPr>
          <p:cNvSpPr txBox="1"/>
          <p:nvPr/>
        </p:nvSpPr>
        <p:spPr>
          <a:xfrm>
            <a:off x="8744586" y="5303409"/>
            <a:ext cx="2037713" cy="1015663"/>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Potpis </a:t>
            </a:r>
            <a:r>
              <a:rPr lang="sr-Latn-RS" sz="2000" dirty="0">
                <a:latin typeface="Calibri" panose="020F0502020204030204"/>
              </a:rPr>
              <a:t>pošiljaoca (jedinstven za svaku transakciju)</a:t>
            </a:r>
          </a:p>
        </p:txBody>
      </p:sp>
      <p:cxnSp>
        <p:nvCxnSpPr>
          <p:cNvPr id="49" name="Straight Connector 48">
            <a:extLst>
              <a:ext uri="{FF2B5EF4-FFF2-40B4-BE49-F238E27FC236}">
                <a16:creationId xmlns:a16="http://schemas.microsoft.com/office/drawing/2014/main" id="{586CB265-F8AE-D3E6-3D16-4382742911B1}"/>
              </a:ext>
            </a:extLst>
          </p:cNvPr>
          <p:cNvCxnSpPr>
            <a:cxnSpLocks/>
          </p:cNvCxnSpPr>
          <p:nvPr/>
        </p:nvCxnSpPr>
        <p:spPr>
          <a:xfrm flipH="1" flipV="1">
            <a:off x="8410598" y="4454099"/>
            <a:ext cx="533377" cy="818142"/>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998709-B3F5-5A74-04C8-2F44FD4E1E4D}"/>
              </a:ext>
            </a:extLst>
          </p:cNvPr>
          <p:cNvCxnSpPr>
            <a:cxnSpLocks/>
          </p:cNvCxnSpPr>
          <p:nvPr/>
        </p:nvCxnSpPr>
        <p:spPr>
          <a:xfrm flipH="1" flipV="1">
            <a:off x="8410598" y="4847032"/>
            <a:ext cx="531415" cy="425209"/>
          </a:xfrm>
          <a:prstGeom prst="line">
            <a:avLst/>
          </a:prstGeom>
          <a:ln>
            <a:solidFill>
              <a:srgbClr val="A53F5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31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25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50"/>
                                        <p:tgtEl>
                                          <p:spTgt spid="51"/>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gradFill>
              <a:gsLst>
                <a:gs pos="0">
                  <a:srgbClr val="01023B"/>
                </a:gs>
                <a:gs pos="25000">
                  <a:srgbClr val="A53F52"/>
                </a:gs>
                <a:gs pos="100000">
                  <a:srgbClr val="EA9A5C"/>
                </a:gs>
              </a:gsLst>
              <a:lin ang="5400000" scaled="1"/>
            </a:gradFill>
          </a:ln>
        </p:spPr>
      </p:pic>
      <p:sp>
        <p:nvSpPr>
          <p:cNvPr id="3" name="TextBox 2">
            <a:extLst>
              <a:ext uri="{FF2B5EF4-FFF2-40B4-BE49-F238E27FC236}">
                <a16:creationId xmlns:a16="http://schemas.microsoft.com/office/drawing/2014/main" id="{FE57C01A-9E8F-D751-E69C-3B261BB6FDE7}"/>
              </a:ext>
            </a:extLst>
          </p:cNvPr>
          <p:cNvSpPr txBox="1"/>
          <p:nvPr/>
        </p:nvSpPr>
        <p:spPr>
          <a:xfrm>
            <a:off x="-2165" y="6075238"/>
            <a:ext cx="12191999"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Šta sprečava Marka da izmeni svoju prethodnu transakciju </a:t>
            </a:r>
            <a:r>
              <a:rPr lang="sr-Latn-RS" sz="2400" u="sng" dirty="0">
                <a:solidFill>
                  <a:srgbClr val="01023B"/>
                </a:solidFill>
                <a:latin typeface="Calibri" panose="020F0502020204030204"/>
              </a:rPr>
              <a:t>nakon</a:t>
            </a:r>
            <a:r>
              <a:rPr lang="sr-Latn-RS" sz="2400" dirty="0">
                <a:solidFill>
                  <a:srgbClr val="01023B"/>
                </a:solidFill>
                <a:latin typeface="Calibri" panose="020F0502020204030204"/>
              </a:rPr>
              <a:t> što ju je Sofija obradila</a:t>
            </a:r>
            <a:r>
              <a:rPr lang="en-US" sz="2400" dirty="0">
                <a:solidFill>
                  <a:srgbClr val="01023B"/>
                </a:solidFill>
                <a:latin typeface="Calibri" panose="020F0502020204030204"/>
              </a:rPr>
              <a:t> ?</a:t>
            </a:r>
            <a:endParaRPr lang="sr-Latn-RS" sz="2400" dirty="0">
              <a:solidFill>
                <a:srgbClr val="01023B"/>
              </a:solidFill>
              <a:latin typeface="Calibri" panose="020F0502020204030204"/>
            </a:endParaRPr>
          </a:p>
        </p:txBody>
      </p:sp>
    </p:spTree>
    <p:extLst>
      <p:ext uri="{BB962C8B-B14F-4D97-AF65-F5344CB8AC3E}">
        <p14:creationId xmlns:p14="http://schemas.microsoft.com/office/powerpoint/2010/main" val="31501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3" name="TextBox 2">
            <a:extLst>
              <a:ext uri="{FF2B5EF4-FFF2-40B4-BE49-F238E27FC236}">
                <a16:creationId xmlns:a16="http://schemas.microsoft.com/office/drawing/2014/main" id="{4E0FA06E-BC41-8120-8280-2A065115C583}"/>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Potrebno je namerno uvesti problem koji je računarima komplikovan za rešavanje</a:t>
            </a:r>
          </a:p>
        </p:txBody>
      </p:sp>
      <p:sp>
        <p:nvSpPr>
          <p:cNvPr id="2" name="TextBox 1">
            <a:extLst>
              <a:ext uri="{FF2B5EF4-FFF2-40B4-BE49-F238E27FC236}">
                <a16:creationId xmlns:a16="http://schemas.microsoft.com/office/drawing/2014/main" id="{698CC199-6201-01D9-387A-04C5D79505F0}"/>
              </a:ext>
            </a:extLst>
          </p:cNvPr>
          <p:cNvSpPr txBox="1"/>
          <p:nvPr/>
        </p:nvSpPr>
        <p:spPr>
          <a:xfrm>
            <a:off x="542486" y="4250140"/>
            <a:ext cx="11107027" cy="1477328"/>
          </a:xfrm>
          <a:prstGeom prst="rect">
            <a:avLst/>
          </a:prstGeom>
          <a:noFill/>
        </p:spPr>
        <p:txBody>
          <a:bodyPr wrap="square" rtlCol="0">
            <a:spAutoFit/>
          </a:bodyPr>
          <a:lstStyle/>
          <a:p>
            <a:pPr>
              <a:spcAft>
                <a:spcPts val="1200"/>
              </a:spcAft>
            </a:pPr>
            <a:r>
              <a:rPr lang="sr-Latn-RS" sz="2000" dirty="0">
                <a:latin typeface="Calibri" panose="020F0502020204030204"/>
              </a:rPr>
              <a:t>Jedan od mogućih načina </a:t>
            </a:r>
            <a:r>
              <a:rPr lang="en-US" sz="2000" dirty="0">
                <a:latin typeface="Calibri" panose="020F0502020204030204"/>
              </a:rPr>
              <a:t>da </a:t>
            </a:r>
            <a:r>
              <a:rPr lang="en-US" sz="2000" dirty="0" err="1">
                <a:latin typeface="Calibri" panose="020F0502020204030204"/>
              </a:rPr>
              <a:t>ovo</a:t>
            </a:r>
            <a:r>
              <a:rPr lang="en-US" sz="2000" dirty="0">
                <a:latin typeface="Calibri" panose="020F0502020204030204"/>
              </a:rPr>
              <a:t> </a:t>
            </a:r>
            <a:r>
              <a:rPr lang="en-US" sz="2000" dirty="0" err="1">
                <a:latin typeface="Calibri" panose="020F0502020204030204"/>
              </a:rPr>
              <a:t>postignemo</a:t>
            </a:r>
            <a:r>
              <a:rPr lang="en-US" sz="2000" dirty="0">
                <a:latin typeface="Calibri" panose="020F0502020204030204"/>
              </a:rPr>
              <a:t> </a:t>
            </a:r>
            <a:r>
              <a:rPr lang="sr-Latn-RS" sz="2000" dirty="0">
                <a:latin typeface="Calibri" panose="020F0502020204030204"/>
              </a:rPr>
              <a:t>jeste rudarenje (mining) – i za nove blokove i za izmenu starih</a:t>
            </a:r>
          </a:p>
          <a:p>
            <a:pPr>
              <a:spcAft>
                <a:spcPts val="1200"/>
              </a:spcAft>
            </a:pPr>
            <a:r>
              <a:rPr lang="sr-Latn-RS" sz="2000" dirty="0">
                <a:latin typeface="Calibri" panose="020F0502020204030204"/>
              </a:rPr>
              <a:t>Znamo već da je (računarski) nemoguće dobiti ulaz heš funkcije na osnovu izlaza – jedini način je testiranje svih mogućih kombinacija ulaza dok ne dobijemo traženi izlaz</a:t>
            </a:r>
          </a:p>
        </p:txBody>
      </p:sp>
      <p:sp>
        <p:nvSpPr>
          <p:cNvPr id="5" name="Rectangle 4">
            <a:extLst>
              <a:ext uri="{FF2B5EF4-FFF2-40B4-BE49-F238E27FC236}">
                <a16:creationId xmlns:a16="http://schemas.microsoft.com/office/drawing/2014/main" id="{C2337205-D8C9-2D4C-89C3-35EF6E71FDAE}"/>
              </a:ext>
            </a:extLst>
          </p:cNvPr>
          <p:cNvSpPr/>
          <p:nvPr/>
        </p:nvSpPr>
        <p:spPr>
          <a:xfrm>
            <a:off x="1405287" y="2507515"/>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E93B73-565E-A5B9-2BAF-9740181309A8}"/>
              </a:ext>
            </a:extLst>
          </p:cNvPr>
          <p:cNvGrpSpPr/>
          <p:nvPr/>
        </p:nvGrpSpPr>
        <p:grpSpPr>
          <a:xfrm>
            <a:off x="2358188" y="2507515"/>
            <a:ext cx="1394060" cy="936404"/>
            <a:chOff x="2358188" y="2141980"/>
            <a:chExt cx="1394060" cy="936404"/>
          </a:xfrm>
        </p:grpSpPr>
        <p:sp>
          <p:nvSpPr>
            <p:cNvPr id="7" name="Rectangle 6">
              <a:extLst>
                <a:ext uri="{FF2B5EF4-FFF2-40B4-BE49-F238E27FC236}">
                  <a16:creationId xmlns:a16="http://schemas.microsoft.com/office/drawing/2014/main" id="{7025F3A6-9321-AD23-E68B-86C44F45D815}"/>
                </a:ext>
              </a:extLst>
            </p:cNvPr>
            <p:cNvSpPr/>
            <p:nvPr/>
          </p:nvSpPr>
          <p:spPr>
            <a:xfrm>
              <a:off x="2799347"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08D3DD9-C9DF-2D58-E8D5-31591541B5D3}"/>
                </a:ext>
              </a:extLst>
            </p:cNvPr>
            <p:cNvCxnSpPr>
              <a:cxnSpLocks/>
              <a:stCxn id="5" idx="3"/>
              <a:endCxn id="7" idx="1"/>
            </p:cNvCxnSpPr>
            <p:nvPr/>
          </p:nvCxnSpPr>
          <p:spPr>
            <a:xfrm>
              <a:off x="2358188" y="2600557"/>
              <a:ext cx="441159" cy="9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id="{8263ADD5-7639-253F-09AA-68A8C2C25E15}"/>
              </a:ext>
            </a:extLst>
          </p:cNvPr>
          <p:cNvGrpSpPr/>
          <p:nvPr/>
        </p:nvGrpSpPr>
        <p:grpSpPr>
          <a:xfrm>
            <a:off x="3761873" y="2507515"/>
            <a:ext cx="1403685" cy="936404"/>
            <a:chOff x="3752248" y="2141980"/>
            <a:chExt cx="1403685" cy="936404"/>
          </a:xfrm>
        </p:grpSpPr>
        <p:sp>
          <p:nvSpPr>
            <p:cNvPr id="8" name="Rectangle 7">
              <a:extLst>
                <a:ext uri="{FF2B5EF4-FFF2-40B4-BE49-F238E27FC236}">
                  <a16:creationId xmlns:a16="http://schemas.microsoft.com/office/drawing/2014/main" id="{C1C0A9F4-A19B-4984-8901-859833435B2A}"/>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5DC178C-3D77-AC4D-EF4A-356991E4BFD9}"/>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id="{A54739F3-7681-D9F6-9F2B-F4A4D8564D66}"/>
              </a:ext>
            </a:extLst>
          </p:cNvPr>
          <p:cNvGrpSpPr/>
          <p:nvPr/>
        </p:nvGrpSpPr>
        <p:grpSpPr>
          <a:xfrm>
            <a:off x="5165558" y="2507514"/>
            <a:ext cx="1403685" cy="936404"/>
            <a:chOff x="5155933" y="2141979"/>
            <a:chExt cx="1403685" cy="936404"/>
          </a:xfrm>
        </p:grpSpPr>
        <p:sp>
          <p:nvSpPr>
            <p:cNvPr id="10" name="Rectangle 9">
              <a:extLst>
                <a:ext uri="{FF2B5EF4-FFF2-40B4-BE49-F238E27FC236}">
                  <a16:creationId xmlns:a16="http://schemas.microsoft.com/office/drawing/2014/main" id="{27911262-1B21-3F34-D285-56CCCF573B2F}"/>
                </a:ext>
              </a:extLst>
            </p:cNvPr>
            <p:cNvSpPr/>
            <p:nvPr/>
          </p:nvSpPr>
          <p:spPr>
            <a:xfrm>
              <a:off x="5606717" y="2141979"/>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D80580-324F-D50E-C11C-56F86F4143AC}"/>
                </a:ext>
              </a:extLst>
            </p:cNvPr>
            <p:cNvCxnSpPr/>
            <p:nvPr/>
          </p:nvCxnSpPr>
          <p:spPr>
            <a:xfrm>
              <a:off x="5155933"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08FE2D7-15E7-1D96-2760-D700FA587575}"/>
              </a:ext>
            </a:extLst>
          </p:cNvPr>
          <p:cNvGrpSpPr/>
          <p:nvPr/>
        </p:nvGrpSpPr>
        <p:grpSpPr>
          <a:xfrm>
            <a:off x="5165812" y="2509897"/>
            <a:ext cx="1403685" cy="936404"/>
            <a:chOff x="3752248" y="2141980"/>
            <a:chExt cx="1403685" cy="936404"/>
          </a:xfrm>
        </p:grpSpPr>
        <p:sp>
          <p:nvSpPr>
            <p:cNvPr id="22" name="Rectangle 21">
              <a:extLst>
                <a:ext uri="{FF2B5EF4-FFF2-40B4-BE49-F238E27FC236}">
                  <a16:creationId xmlns:a16="http://schemas.microsoft.com/office/drawing/2014/main" id="{72F4B786-14D8-FDFC-F97A-919690564E8F}"/>
                </a:ext>
              </a:extLst>
            </p:cNvPr>
            <p:cNvSpPr/>
            <p:nvPr/>
          </p:nvSpPr>
          <p:spPr>
            <a:xfrm>
              <a:off x="4203032" y="2141980"/>
              <a:ext cx="952901" cy="936404"/>
            </a:xfrm>
            <a:prstGeom prst="rect">
              <a:avLst/>
            </a:prstGeom>
            <a:solidFill>
              <a:schemeClr val="accent2">
                <a:lumMod val="60000"/>
                <a:lumOff val="4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09665F4-5856-CB2E-B832-BB80C12AAF08}"/>
                </a:ext>
              </a:extLst>
            </p:cNvPr>
            <p:cNvCxnSpPr/>
            <p:nvPr/>
          </p:nvCxnSpPr>
          <p:spPr>
            <a:xfrm>
              <a:off x="3752248" y="2610182"/>
              <a:ext cx="45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D6FF4DB3-3FA6-09D7-754D-1B5654405085}"/>
              </a:ext>
            </a:extLst>
          </p:cNvPr>
          <p:cNvGrpSpPr/>
          <p:nvPr/>
        </p:nvGrpSpPr>
        <p:grpSpPr>
          <a:xfrm>
            <a:off x="6569243" y="2510604"/>
            <a:ext cx="1403685" cy="936404"/>
            <a:chOff x="3752248" y="2141980"/>
            <a:chExt cx="1403685" cy="936404"/>
          </a:xfrm>
        </p:grpSpPr>
        <p:sp>
          <p:nvSpPr>
            <p:cNvPr id="26" name="Rectangle 25">
              <a:extLst>
                <a:ext uri="{FF2B5EF4-FFF2-40B4-BE49-F238E27FC236}">
                  <a16:creationId xmlns:a16="http://schemas.microsoft.com/office/drawing/2014/main" id="{5402A378-E803-944D-0D55-1B7E0073E34F}"/>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581F161-44D5-4565-6BA4-92F852300F7C}"/>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578B5F0D-E35E-2E3B-3B7B-01527CA46A0D}"/>
              </a:ext>
            </a:extLst>
          </p:cNvPr>
          <p:cNvGrpSpPr/>
          <p:nvPr/>
        </p:nvGrpSpPr>
        <p:grpSpPr>
          <a:xfrm>
            <a:off x="5163857" y="2509897"/>
            <a:ext cx="1403685" cy="936404"/>
            <a:chOff x="3752248" y="2141980"/>
            <a:chExt cx="1403685" cy="936404"/>
          </a:xfrm>
          <a:solidFill>
            <a:srgbClr val="DB4545"/>
          </a:solidFill>
        </p:grpSpPr>
        <p:sp>
          <p:nvSpPr>
            <p:cNvPr id="30" name="Rectangle 29">
              <a:extLst>
                <a:ext uri="{FF2B5EF4-FFF2-40B4-BE49-F238E27FC236}">
                  <a16:creationId xmlns:a16="http://schemas.microsoft.com/office/drawing/2014/main" id="{24E0EF85-2679-2DD3-39F0-ECF63B9347A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E89998F-23B5-C8AE-D04B-D6748582F77B}"/>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9C286B1D-561F-DE70-41EA-199688ED2834}"/>
              </a:ext>
            </a:extLst>
          </p:cNvPr>
          <p:cNvGrpSpPr/>
          <p:nvPr/>
        </p:nvGrpSpPr>
        <p:grpSpPr>
          <a:xfrm>
            <a:off x="6570603" y="2510541"/>
            <a:ext cx="1403685" cy="936404"/>
            <a:chOff x="3752248" y="2141980"/>
            <a:chExt cx="1403685" cy="936404"/>
          </a:xfrm>
          <a:solidFill>
            <a:schemeClr val="accent2">
              <a:lumMod val="60000"/>
              <a:lumOff val="40000"/>
            </a:schemeClr>
          </a:solidFill>
        </p:grpSpPr>
        <p:sp>
          <p:nvSpPr>
            <p:cNvPr id="37" name="Rectangle 36">
              <a:extLst>
                <a:ext uri="{FF2B5EF4-FFF2-40B4-BE49-F238E27FC236}">
                  <a16:creationId xmlns:a16="http://schemas.microsoft.com/office/drawing/2014/main" id="{420162C7-182D-8B51-7C02-261873C94AC0}"/>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DFDA39D-682E-26DB-2F39-F26AF22B118A}"/>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DA2E2D44-82F6-175F-6818-6E9202A2FDC2}"/>
              </a:ext>
            </a:extLst>
          </p:cNvPr>
          <p:cNvGrpSpPr/>
          <p:nvPr/>
        </p:nvGrpSpPr>
        <p:grpSpPr>
          <a:xfrm>
            <a:off x="7972928" y="2504425"/>
            <a:ext cx="1403685" cy="936404"/>
            <a:chOff x="3752248" y="2141980"/>
            <a:chExt cx="1403685" cy="936404"/>
          </a:xfrm>
        </p:grpSpPr>
        <p:sp>
          <p:nvSpPr>
            <p:cNvPr id="40" name="Rectangle 39">
              <a:extLst>
                <a:ext uri="{FF2B5EF4-FFF2-40B4-BE49-F238E27FC236}">
                  <a16:creationId xmlns:a16="http://schemas.microsoft.com/office/drawing/2014/main" id="{050C780F-AA86-6CCE-33D0-EDB3EDF9FF74}"/>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F564018-74BF-B58A-39CE-974147B28183}"/>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5" name="Group 44">
            <a:extLst>
              <a:ext uri="{FF2B5EF4-FFF2-40B4-BE49-F238E27FC236}">
                <a16:creationId xmlns:a16="http://schemas.microsoft.com/office/drawing/2014/main" id="{C97C08B1-C7EA-C7B0-30BD-0E0B6D017AEC}"/>
              </a:ext>
            </a:extLst>
          </p:cNvPr>
          <p:cNvGrpSpPr/>
          <p:nvPr/>
        </p:nvGrpSpPr>
        <p:grpSpPr>
          <a:xfrm>
            <a:off x="9374912" y="2504425"/>
            <a:ext cx="1403685" cy="936404"/>
            <a:chOff x="3752248" y="2141980"/>
            <a:chExt cx="1403685" cy="936404"/>
          </a:xfrm>
        </p:grpSpPr>
        <p:sp>
          <p:nvSpPr>
            <p:cNvPr id="47" name="Rectangle 46">
              <a:extLst>
                <a:ext uri="{FF2B5EF4-FFF2-40B4-BE49-F238E27FC236}">
                  <a16:creationId xmlns:a16="http://schemas.microsoft.com/office/drawing/2014/main" id="{9CB59730-E84D-E9B9-B55C-CECA51CCC235}"/>
                </a:ext>
              </a:extLst>
            </p:cNvPr>
            <p:cNvSpPr/>
            <p:nvPr/>
          </p:nvSpPr>
          <p:spPr>
            <a:xfrm>
              <a:off x="4203032" y="2141980"/>
              <a:ext cx="952901" cy="936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3E68528-875B-AA20-14D8-DCF7E0D7C431}"/>
                </a:ext>
              </a:extLst>
            </p:cNvPr>
            <p:cNvCxnSpPr/>
            <p:nvPr/>
          </p:nvCxnSpPr>
          <p:spPr>
            <a:xfrm>
              <a:off x="3752248" y="2610182"/>
              <a:ext cx="450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84FDC3FF-E838-74DC-05E7-AF501345B321}"/>
              </a:ext>
            </a:extLst>
          </p:cNvPr>
          <p:cNvGrpSpPr/>
          <p:nvPr/>
        </p:nvGrpSpPr>
        <p:grpSpPr>
          <a:xfrm>
            <a:off x="6570603" y="2509899"/>
            <a:ext cx="1403685" cy="936404"/>
            <a:chOff x="3752248" y="2141980"/>
            <a:chExt cx="1403685" cy="936404"/>
          </a:xfrm>
          <a:solidFill>
            <a:srgbClr val="DB4545"/>
          </a:solidFill>
        </p:grpSpPr>
        <p:sp>
          <p:nvSpPr>
            <p:cNvPr id="53" name="Rectangle 52">
              <a:extLst>
                <a:ext uri="{FF2B5EF4-FFF2-40B4-BE49-F238E27FC236}">
                  <a16:creationId xmlns:a16="http://schemas.microsoft.com/office/drawing/2014/main" id="{60B4ECC9-ED83-86DB-3826-D91007C30EC5}"/>
                </a:ext>
              </a:extLst>
            </p:cNvPr>
            <p:cNvSpPr/>
            <p:nvPr/>
          </p:nvSpPr>
          <p:spPr>
            <a:xfrm>
              <a:off x="4203032" y="2141980"/>
              <a:ext cx="952901" cy="936404"/>
            </a:xfrm>
            <a:prstGeom prst="rect">
              <a:avLst/>
            </a:pr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1A3E7DC-5A8C-8825-8846-E90BC5181254}"/>
                </a:ext>
              </a:extLst>
            </p:cNvPr>
            <p:cNvCxnSpPr/>
            <p:nvPr/>
          </p:nvCxnSpPr>
          <p:spPr>
            <a:xfrm>
              <a:off x="3752248" y="2610182"/>
              <a:ext cx="450784"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846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10" presetClass="exit" presetSubtype="0" fill="hold" nodeType="withEffect">
                                  <p:stCondLst>
                                    <p:cond delay="0"/>
                                  </p:stCondLst>
                                  <p:childTnLst>
                                    <p:animEffect transition="out" filter="fade">
                                      <p:cBhvr>
                                        <p:cTn id="14" dur="250"/>
                                        <p:tgtEl>
                                          <p:spTgt spid="17"/>
                                        </p:tgtEl>
                                      </p:cBhvr>
                                    </p:animEffect>
                                    <p:set>
                                      <p:cBhvr>
                                        <p:cTn id="15" dur="1" fill="hold">
                                          <p:stCondLst>
                                            <p:cond delay="24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par>
                                <p:cTn id="26" presetID="10" presetClass="exit" presetSubtype="0" fill="hold" nodeType="withEffect">
                                  <p:stCondLst>
                                    <p:cond delay="0"/>
                                  </p:stCondLst>
                                  <p:childTnLst>
                                    <p:animEffect transition="out" filter="fade">
                                      <p:cBhvr>
                                        <p:cTn id="27" dur="250"/>
                                        <p:tgtEl>
                                          <p:spTgt spid="21"/>
                                        </p:tgtEl>
                                      </p:cBhvr>
                                    </p:animEffect>
                                    <p:set>
                                      <p:cBhvr>
                                        <p:cTn id="28" dur="1" fill="hold">
                                          <p:stCondLst>
                                            <p:cond delay="24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xit" presetSubtype="0" fill="hold" nodeType="withEffect">
                                  <p:stCondLst>
                                    <p:cond delay="0"/>
                                  </p:stCondLst>
                                  <p:childTnLst>
                                    <p:animEffect transition="out" filter="fade">
                                      <p:cBhvr>
                                        <p:cTn id="35" dur="250"/>
                                        <p:tgtEl>
                                          <p:spTgt spid="24"/>
                                        </p:tgtEl>
                                      </p:cBhvr>
                                    </p:animEffect>
                                    <p:set>
                                      <p:cBhvr>
                                        <p:cTn id="36" dur="1" fill="hold">
                                          <p:stCondLst>
                                            <p:cond delay="24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25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par>
                                <p:cTn id="52" presetID="10" presetClass="exit" presetSubtype="0" fill="hold" nodeType="withEffect">
                                  <p:stCondLst>
                                    <p:cond delay="0"/>
                                  </p:stCondLst>
                                  <p:childTnLst>
                                    <p:animEffect transition="out" filter="fade">
                                      <p:cBhvr>
                                        <p:cTn id="53" dur="250"/>
                                        <p:tgtEl>
                                          <p:spTgt spid="36"/>
                                        </p:tgtEl>
                                      </p:cBhvr>
                                    </p:animEffect>
                                    <p:set>
                                      <p:cBhvr>
                                        <p:cTn id="54"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TEŽINA RUDARENJA</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6" y="1233449"/>
            <a:ext cx="11209961" cy="1785104"/>
          </a:xfrm>
          <a:prstGeom prst="rect">
            <a:avLst/>
          </a:prstGeom>
          <a:noFill/>
        </p:spPr>
        <p:txBody>
          <a:bodyPr wrap="square" rtlCol="0">
            <a:spAutoFit/>
          </a:bodyPr>
          <a:lstStyle/>
          <a:p>
            <a:pPr>
              <a:spcAft>
                <a:spcPts val="1200"/>
              </a:spcAft>
            </a:pPr>
            <a:r>
              <a:rPr lang="sr-Latn-RS" sz="2000" dirty="0">
                <a:latin typeface="Calibri" panose="020F0502020204030204"/>
              </a:rPr>
              <a:t>Postavljamo uslov da željeni heš izlaz bloka mora biti manji ili jednak nekoj vrednosti</a:t>
            </a:r>
          </a:p>
          <a:p>
            <a:pPr>
              <a:spcAft>
                <a:spcPts val="1200"/>
              </a:spcAft>
            </a:pPr>
            <a:r>
              <a:rPr lang="sr-Latn-RS" sz="2000" dirty="0">
                <a:latin typeface="Calibri" panose="020F0502020204030204"/>
              </a:rPr>
              <a:t>Maksimalnu moguću heš vrednost možemo podesiti pomoću težine (</a:t>
            </a:r>
            <a:r>
              <a:rPr lang="sr-Latn-RS" sz="2000" dirty="0">
                <a:solidFill>
                  <a:srgbClr val="A53F52"/>
                </a:solidFill>
                <a:latin typeface="Calibri" panose="020F0502020204030204"/>
              </a:rPr>
              <a:t>Difficulty</a:t>
            </a:r>
            <a:r>
              <a:rPr lang="sr-Latn-RS" sz="2000" dirty="0">
                <a:latin typeface="Calibri" panose="020F0502020204030204"/>
              </a:rPr>
              <a:t>)</a:t>
            </a:r>
          </a:p>
          <a:p>
            <a:pPr>
              <a:spcAft>
                <a:spcPts val="1200"/>
              </a:spcAft>
            </a:pPr>
            <a:r>
              <a:rPr lang="sr-Latn-RS" sz="2000" dirty="0">
                <a:solidFill>
                  <a:sysClr val="windowText" lastClr="000000"/>
                </a:solidFill>
                <a:latin typeface="Calibri" panose="020F0502020204030204"/>
              </a:rPr>
              <a:t>1 na 1 preslikavanje</a:t>
            </a:r>
          </a:p>
          <a:p>
            <a:pPr>
              <a:spcAft>
                <a:spcPts val="1200"/>
              </a:spcAft>
            </a:pPr>
            <a:r>
              <a:rPr lang="sr-Latn-RS" sz="2000" dirty="0">
                <a:solidFill>
                  <a:sysClr val="windowText" lastClr="000000"/>
                </a:solidFill>
                <a:latin typeface="Calibri" panose="020F0502020204030204"/>
              </a:rPr>
              <a:t>Pošto je zasebno polje - moguće je menjati težinu od bloka do bloka u zavisnosti od broja korisnika sistema</a:t>
            </a:r>
          </a:p>
        </p:txBody>
      </p:sp>
      <p:pic>
        <p:nvPicPr>
          <p:cNvPr id="9" name="Picture Placeholder 7">
            <a:extLst>
              <a:ext uri="{FF2B5EF4-FFF2-40B4-BE49-F238E27FC236}">
                <a16:creationId xmlns:a16="http://schemas.microsoft.com/office/drawing/2014/main" id="{260A4173-EF69-A304-0150-82043AFA40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208" y="3157052"/>
            <a:ext cx="11911584" cy="2946876"/>
          </a:xfrm>
          <a:prstGeom prst="rect">
            <a:avLst/>
          </a:prstGeom>
          <a:ln w="19050">
            <a:noFill/>
          </a:ln>
        </p:spPr>
      </p:pic>
      <p:sp>
        <p:nvSpPr>
          <p:cNvPr id="12" name="TextBox 11">
            <a:extLst>
              <a:ext uri="{FF2B5EF4-FFF2-40B4-BE49-F238E27FC236}">
                <a16:creationId xmlns:a16="http://schemas.microsoft.com/office/drawing/2014/main" id="{14ED0F44-B5E0-325A-2033-7E7C0AA0C687}"/>
              </a:ext>
            </a:extLst>
          </p:cNvPr>
          <p:cNvSpPr txBox="1"/>
          <p:nvPr/>
        </p:nvSpPr>
        <p:spPr>
          <a:xfrm>
            <a:off x="1418122" y="6242428"/>
            <a:ext cx="9355756" cy="461665"/>
          </a:xfrm>
          <a:prstGeom prst="rect">
            <a:avLst/>
          </a:prstGeom>
          <a:noFill/>
        </p:spPr>
        <p:txBody>
          <a:bodyPr wrap="square" rtlCol="0">
            <a:spAutoFit/>
          </a:bodyPr>
          <a:lstStyle/>
          <a:p>
            <a:pPr algn="ctr">
              <a:spcAft>
                <a:spcPts val="1200"/>
              </a:spcAft>
            </a:pPr>
            <a:r>
              <a:rPr lang="sr-Latn-RS" sz="2400" dirty="0">
                <a:solidFill>
                  <a:srgbClr val="01023B"/>
                </a:solidFill>
                <a:latin typeface="Calibri" panose="020F0502020204030204"/>
              </a:rPr>
              <a:t>Kako menjamo izlazni heš bloka?</a:t>
            </a:r>
          </a:p>
        </p:txBody>
      </p:sp>
    </p:spTree>
    <p:extLst>
      <p:ext uri="{BB962C8B-B14F-4D97-AF65-F5344CB8AC3E}">
        <p14:creationId xmlns:p14="http://schemas.microsoft.com/office/powerpoint/2010/main" val="41340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RUDARENJE I NONCE</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25B7438A-D83D-56A7-575C-E5753957B43F}"/>
              </a:ext>
            </a:extLst>
          </p:cNvPr>
          <p:cNvSpPr txBox="1"/>
          <p:nvPr/>
        </p:nvSpPr>
        <p:spPr>
          <a:xfrm>
            <a:off x="542483" y="1752977"/>
            <a:ext cx="11209961" cy="1631216"/>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Nonce</a:t>
            </a:r>
            <a:r>
              <a:rPr lang="en-US" sz="2000" dirty="0">
                <a:solidFill>
                  <a:srgbClr val="A53F52"/>
                </a:solidFill>
                <a:latin typeface="Calibri" panose="020F0502020204030204"/>
              </a:rPr>
              <a:t> </a:t>
            </a:r>
            <a:r>
              <a:rPr lang="en-US" sz="2000" dirty="0">
                <a:latin typeface="Calibri" panose="020F0502020204030204"/>
              </a:rPr>
              <a:t>= </a:t>
            </a:r>
            <a:r>
              <a:rPr lang="sr-Latn-RS" sz="2000" dirty="0">
                <a:latin typeface="Calibri" panose="020F0502020204030204"/>
              </a:rPr>
              <a:t>Vrednost </a:t>
            </a:r>
            <a:r>
              <a:rPr lang="en-US" sz="2000" dirty="0" err="1">
                <a:latin typeface="Calibri" panose="020F0502020204030204"/>
              </a:rPr>
              <a:t>koju</a:t>
            </a:r>
            <a:r>
              <a:rPr lang="en-US" sz="2000" dirty="0">
                <a:latin typeface="Calibri" panose="020F0502020204030204"/>
              </a:rPr>
              <a:t> </a:t>
            </a:r>
            <a:r>
              <a:rPr lang="en-US" sz="2000" dirty="0" err="1">
                <a:latin typeface="Calibri" panose="020F0502020204030204"/>
              </a:rPr>
              <a:t>pode</a:t>
            </a:r>
            <a:r>
              <a:rPr lang="sr-Latn-RS" sz="2000" dirty="0">
                <a:latin typeface="Calibri" panose="020F0502020204030204"/>
              </a:rPr>
              <a:t>šavamo tako da heš bloka bude u odgovarajućem opsegu (da počinje sa onoliko nula kolika je težina bloka)</a:t>
            </a:r>
            <a:endParaRPr lang="en-US" sz="2000" dirty="0">
              <a:latin typeface="Calibri" panose="020F0502020204030204"/>
            </a:endParaRPr>
          </a:p>
          <a:p>
            <a:pPr>
              <a:spcAft>
                <a:spcPts val="1200"/>
              </a:spcAft>
            </a:pPr>
            <a:r>
              <a:rPr lang="en-US" sz="2000" dirty="0" err="1">
                <a:solidFill>
                  <a:srgbClr val="A53F52"/>
                </a:solidFill>
                <a:latin typeface="Calibri" panose="020F0502020204030204"/>
              </a:rPr>
              <a:t>Rudarenje</a:t>
            </a:r>
            <a:r>
              <a:rPr lang="en-US" sz="2000" dirty="0">
                <a:solidFill>
                  <a:sysClr val="windowText" lastClr="000000"/>
                </a:solidFill>
                <a:latin typeface="Calibri" panose="020F0502020204030204"/>
              </a:rPr>
              <a:t> </a:t>
            </a:r>
            <a:r>
              <a:rPr lang="en-US" sz="2000" dirty="0">
                <a:solidFill>
                  <a:srgbClr val="A53F52"/>
                </a:solidFill>
                <a:latin typeface="Calibri" panose="020F0502020204030204"/>
              </a:rPr>
              <a:t>(Mining)</a:t>
            </a:r>
            <a:r>
              <a:rPr lang="en-US" sz="2000" dirty="0">
                <a:solidFill>
                  <a:sysClr val="windowText" lastClr="000000"/>
                </a:solidFill>
                <a:latin typeface="Calibri" panose="020F0502020204030204"/>
              </a:rPr>
              <a:t> = </a:t>
            </a:r>
            <a:r>
              <a:rPr lang="en-US" sz="2000" dirty="0" err="1">
                <a:solidFill>
                  <a:sysClr val="windowText" lastClr="000000"/>
                </a:solidFill>
                <a:latin typeface="Calibri" panose="020F0502020204030204"/>
              </a:rPr>
              <a:t>Pronala</a:t>
            </a:r>
            <a:r>
              <a:rPr lang="sr-Latn-RS" sz="2000" dirty="0">
                <a:solidFill>
                  <a:sysClr val="windowText" lastClr="000000"/>
                </a:solidFill>
                <a:latin typeface="Calibri" panose="020F0502020204030204"/>
              </a:rPr>
              <a:t>ženje </a:t>
            </a:r>
            <a:r>
              <a:rPr lang="sr-Latn-RS" sz="2000" dirty="0">
                <a:solidFill>
                  <a:srgbClr val="A53F52"/>
                </a:solidFill>
                <a:latin typeface="Calibri" panose="020F0502020204030204"/>
              </a:rPr>
              <a:t>Nonce</a:t>
            </a:r>
            <a:r>
              <a:rPr lang="sr-Latn-RS" sz="2000" dirty="0">
                <a:solidFill>
                  <a:sysClr val="windowText" lastClr="000000"/>
                </a:solidFill>
                <a:latin typeface="Calibri" panose="020F0502020204030204"/>
              </a:rPr>
              <a:t> vrednosti koja daje validan heš bloka</a:t>
            </a:r>
          </a:p>
          <a:p>
            <a:pPr>
              <a:spcAft>
                <a:spcPts val="1200"/>
              </a:spcAft>
            </a:pPr>
            <a:r>
              <a:rPr lang="sr-Latn-RS" sz="2000" dirty="0">
                <a:solidFill>
                  <a:srgbClr val="A53F52"/>
                </a:solidFill>
                <a:latin typeface="Calibri" panose="020F0502020204030204"/>
              </a:rPr>
              <a:t>Rudari (Miners) </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Čvorovi koji rudare i dobijaju </a:t>
            </a:r>
            <a:r>
              <a:rPr lang="sr-Latn-RS" sz="2000" dirty="0">
                <a:solidFill>
                  <a:srgbClr val="A53F52"/>
                </a:solidFill>
                <a:latin typeface="Calibri" panose="020F0502020204030204"/>
              </a:rPr>
              <a:t>Coinbase</a:t>
            </a:r>
            <a:r>
              <a:rPr lang="sr-Latn-RS" sz="2000" dirty="0">
                <a:solidFill>
                  <a:sysClr val="windowText" lastClr="000000"/>
                </a:solidFill>
                <a:latin typeface="Calibri" panose="020F0502020204030204"/>
              </a:rPr>
              <a:t> nagrade ukoliko su uspešni</a:t>
            </a:r>
          </a:p>
        </p:txBody>
      </p:sp>
      <p:sp>
        <p:nvSpPr>
          <p:cNvPr id="2" name="TextBox 1">
            <a:extLst>
              <a:ext uri="{FF2B5EF4-FFF2-40B4-BE49-F238E27FC236}">
                <a16:creationId xmlns:a16="http://schemas.microsoft.com/office/drawing/2014/main" id="{F5919C2E-E64C-B989-C392-C2277B26A85E}"/>
              </a:ext>
            </a:extLst>
          </p:cNvPr>
          <p:cNvSpPr txBox="1"/>
          <p:nvPr/>
        </p:nvSpPr>
        <p:spPr>
          <a:xfrm>
            <a:off x="546082" y="1233449"/>
            <a:ext cx="11103432" cy="461665"/>
          </a:xfrm>
          <a:prstGeom prst="rect">
            <a:avLst/>
          </a:prstGeom>
          <a:noFill/>
        </p:spPr>
        <p:txBody>
          <a:bodyPr wrap="square" rtlCol="0">
            <a:spAutoFit/>
          </a:bodyPr>
          <a:lstStyle/>
          <a:p>
            <a:pPr>
              <a:spcAft>
                <a:spcPts val="1200"/>
              </a:spcAft>
            </a:pPr>
            <a:r>
              <a:rPr lang="sr-Latn-RS" sz="2400" dirty="0">
                <a:solidFill>
                  <a:srgbClr val="EA9A5C"/>
                </a:solidFill>
                <a:latin typeface="Calibri" panose="020F0502020204030204"/>
              </a:rPr>
              <a:t>Uvodimo novo polje koje možemo da menjamo</a:t>
            </a:r>
          </a:p>
        </p:txBody>
      </p:sp>
      <p:pic>
        <p:nvPicPr>
          <p:cNvPr id="5" name="Picture 4">
            <a:extLst>
              <a:ext uri="{FF2B5EF4-FFF2-40B4-BE49-F238E27FC236}">
                <a16:creationId xmlns:a16="http://schemas.microsoft.com/office/drawing/2014/main" id="{7C87BC84-FB49-31A8-B264-79272BF54E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7797" y="3592634"/>
            <a:ext cx="7556405" cy="2885173"/>
          </a:xfrm>
          <a:prstGeom prst="rect">
            <a:avLst/>
          </a:prstGeom>
          <a:ln w="19050">
            <a:gradFill flip="none" rotWithShape="1">
              <a:gsLst>
                <a:gs pos="0">
                  <a:srgbClr val="01023B"/>
                </a:gs>
                <a:gs pos="50000">
                  <a:srgbClr val="A53F52"/>
                </a:gs>
                <a:gs pos="100000">
                  <a:srgbClr val="EA9A5C"/>
                </a:gs>
              </a:gsLst>
              <a:path path="shape">
                <a:fillToRect l="50000" t="50000" r="50000" b="50000"/>
              </a:path>
              <a:tileRect/>
            </a:gradFill>
          </a:ln>
        </p:spPr>
      </p:pic>
    </p:spTree>
    <p:extLst>
      <p:ext uri="{BB962C8B-B14F-4D97-AF65-F5344CB8AC3E}">
        <p14:creationId xmlns:p14="http://schemas.microsoft.com/office/powerpoint/2010/main" val="4249173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362578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4555093"/>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se s</a:t>
            </a:r>
            <a:r>
              <a:rPr lang="sr-Latn-RS" sz="2000" dirty="0">
                <a:solidFill>
                  <a:sysClr val="windowText" lastClr="000000"/>
                </a:solidFill>
                <a:latin typeface="Calibri" panose="020F0502020204030204"/>
              </a:rPr>
              <a:t>astoji od </a:t>
            </a:r>
            <a:r>
              <a:rPr lang="sr-Latn-RS" sz="2000" dirty="0">
                <a:solidFill>
                  <a:srgbClr val="A53F52"/>
                </a:solidFill>
                <a:latin typeface="Calibri" panose="020F0502020204030204"/>
              </a:rPr>
              <a:t>nepromenljivih</a:t>
            </a:r>
            <a:r>
              <a:rPr lang="sr-Latn-RS" sz="2000" dirty="0">
                <a:solidFill>
                  <a:sysClr val="windowText" lastClr="000000"/>
                </a:solidFill>
                <a:latin typeface="Calibri" panose="020F0502020204030204"/>
              </a:rPr>
              <a:t> blokova podataka koji su povezani zajedno u lanac (block+chain)</a:t>
            </a:r>
          </a:p>
          <a:p>
            <a:pPr>
              <a:spcAft>
                <a:spcPts val="1200"/>
              </a:spcAft>
            </a:pPr>
            <a:r>
              <a:rPr lang="en-US" sz="2000" dirty="0" err="1">
                <a:solidFill>
                  <a:sysClr val="windowText" lastClr="000000"/>
                </a:solidFill>
                <a:latin typeface="Calibri" panose="020F0502020204030204"/>
              </a:rPr>
              <a:t>Fo</a:t>
            </a:r>
            <a:r>
              <a:rPr lang="sr-Latn-RS" sz="2000" dirty="0">
                <a:solidFill>
                  <a:sysClr val="windowText" lastClr="000000"/>
                </a:solidFill>
                <a:latin typeface="Calibri" panose="020F0502020204030204"/>
              </a:rPr>
              <a:t>k</a:t>
            </a:r>
            <a:r>
              <a:rPr lang="en-US" sz="2000" dirty="0">
                <a:solidFill>
                  <a:sysClr val="windowText" lastClr="000000"/>
                </a:solidFill>
                <a:latin typeface="Calibri" panose="020F0502020204030204"/>
              </a:rPr>
              <a:t>us </a:t>
            </a:r>
            <a:r>
              <a:rPr lang="sr-Latn-RS" sz="2000" dirty="0">
                <a:solidFill>
                  <a:sysClr val="windowText" lastClr="000000"/>
                </a:solidFill>
                <a:latin typeface="Calibri" panose="020F0502020204030204"/>
              </a:rPr>
              <a:t>rada će biti na najširu primenu – </a:t>
            </a:r>
            <a:r>
              <a:rPr lang="sr-Latn-RS" sz="2000" dirty="0">
                <a:solidFill>
                  <a:srgbClr val="A53F52"/>
                </a:solidFill>
                <a:latin typeface="Calibri" panose="020F0502020204030204"/>
              </a:rPr>
              <a:t>kriptovalute</a:t>
            </a:r>
          </a:p>
          <a:p>
            <a:pPr>
              <a:spcAft>
                <a:spcPts val="1200"/>
              </a:spcAft>
            </a:pPr>
            <a:r>
              <a:rPr lang="sr-Latn-RS" sz="2000" dirty="0">
                <a:solidFill>
                  <a:sysClr val="windowText" lastClr="000000"/>
                </a:solidFill>
                <a:latin typeface="Calibri" panose="020F0502020204030204"/>
              </a:rPr>
              <a:t>Kriptovalute su implementirane u </a:t>
            </a:r>
            <a:r>
              <a:rPr lang="sr-Latn-RS" sz="2000" dirty="0">
                <a:solidFill>
                  <a:srgbClr val="A53F52"/>
                </a:solidFill>
                <a:latin typeface="Calibri" panose="020F0502020204030204"/>
              </a:rPr>
              <a:t>distribuiranim sistemima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pomo</a:t>
            </a:r>
            <a:r>
              <a:rPr lang="sr-Latn-RS" sz="2000" dirty="0">
                <a:solidFill>
                  <a:sysClr val="windowText" lastClr="000000"/>
                </a:solidFill>
                <a:latin typeface="Calibri" panose="020F0502020204030204"/>
              </a:rPr>
              <a:t>ću </a:t>
            </a:r>
            <a:r>
              <a:rPr lang="sr-Latn-RS" sz="2000" dirty="0">
                <a:solidFill>
                  <a:srgbClr val="A53F52"/>
                </a:solidFill>
                <a:latin typeface="Calibri" panose="020F0502020204030204"/>
              </a:rPr>
              <a:t>javnih digitalnih ledgera</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Distribuirani sistem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komponente sistema se nalaze na različitim uređajima koji međusobno komuniciraju kroz mrežu</a:t>
            </a:r>
          </a:p>
          <a:p>
            <a:pPr>
              <a:spcAft>
                <a:spcPts val="1200"/>
              </a:spcAft>
            </a:pP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Digitalni ledger </a:t>
            </a:r>
            <a:r>
              <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a:t>
            </a:r>
            <a:r>
              <a:rPr kumimoji="0" lang="sr-Latn-RS" sz="2000" b="0" i="0" u="none" strike="noStrike" kern="1200" cap="none" normalizeH="0" baseline="0" noProof="0" dirty="0">
                <a:ln>
                  <a:noFill/>
                </a:ln>
                <a:solidFill>
                  <a:sysClr val="windowText" lastClr="000000"/>
                </a:solidFill>
                <a:effectLst/>
                <a:uLnTx/>
                <a:uFillTx/>
                <a:latin typeface="Calibri" panose="020F0502020204030204"/>
                <a:ea typeface="+mn-ea"/>
                <a:cs typeface="+mn-cs"/>
              </a:rPr>
              <a:t> fajl koji sadrži račune i transakcije</a:t>
            </a:r>
            <a:endParaRPr kumimoji="0" lang="en-US" sz="2000" b="0" i="0" u="none" strike="noStrike" kern="1200" cap="none" normalizeH="0" baseline="0" noProof="0" dirty="0">
              <a:ln>
                <a:noFill/>
              </a:ln>
              <a:solidFill>
                <a:sysClr val="windowText" lastClr="000000"/>
              </a:solidFill>
              <a:effectLst/>
              <a:uLnTx/>
              <a:uFillTx/>
              <a:latin typeface="Calibri" panose="020F0502020204030204"/>
              <a:ea typeface="+mn-ea"/>
              <a:cs typeface="+mn-cs"/>
            </a:endParaRPr>
          </a:p>
          <a:p>
            <a:pPr>
              <a:spcAft>
                <a:spcPts val="1200"/>
              </a:spcAft>
            </a:pPr>
            <a:r>
              <a:rPr lang="sr-Latn-RS" sz="2000" dirty="0">
                <a:solidFill>
                  <a:sysClr val="windowText" lastClr="000000"/>
                </a:solidFill>
                <a:latin typeface="Calibri" panose="020F0502020204030204"/>
              </a:rPr>
              <a:t>Pod blockchainom se u glavnom podrazumeva struktura podataka koja sadrži digitalni ledger</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UVOD U BLOCKCHAIN</a:t>
            </a: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l="20196" r="2019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220598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8584CB-E0B3-FB1E-557B-7612FD5169E1}"/>
              </a:ext>
            </a:extLst>
          </p:cNvPr>
          <p:cNvPicPr>
            <a:picLocks noChangeAspect="1"/>
          </p:cNvPicPr>
          <p:nvPr/>
        </p:nvPicPr>
        <p:blipFill>
          <a:blip r:embed="rId3"/>
          <a:stretch>
            <a:fillRect/>
          </a:stretch>
        </p:blipFill>
        <p:spPr>
          <a:xfrm>
            <a:off x="1749778" y="-12953"/>
            <a:ext cx="7010400" cy="6870953"/>
          </a:xfrm>
          <a:prstGeom prst="rect">
            <a:avLst/>
          </a:prstGeom>
          <a:ln w="9525">
            <a:noFill/>
          </a:ln>
        </p:spPr>
      </p:pic>
    </p:spTree>
    <p:extLst>
      <p:ext uri="{BB962C8B-B14F-4D97-AF65-F5344CB8AC3E}">
        <p14:creationId xmlns:p14="http://schemas.microsoft.com/office/powerpoint/2010/main" val="274591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8FEF1C8-D037-63E6-5411-25D59B958A3E}"/>
              </a:ext>
            </a:extLst>
          </p:cNvPr>
          <p:cNvPicPr>
            <a:picLocks noChangeAspect="1"/>
          </p:cNvPicPr>
          <p:nvPr/>
        </p:nvPicPr>
        <p:blipFill>
          <a:blip r:embed="rId3"/>
          <a:stretch>
            <a:fillRect/>
          </a:stretch>
        </p:blipFill>
        <p:spPr>
          <a:xfrm>
            <a:off x="28893" y="-1"/>
            <a:ext cx="6462971" cy="6858000"/>
          </a:xfrm>
          <a:prstGeom prst="rect">
            <a:avLst/>
          </a:prstGeom>
          <a:ln w="9525">
            <a:noFill/>
          </a:ln>
        </p:spPr>
      </p:pic>
      <p:pic>
        <p:nvPicPr>
          <p:cNvPr id="2" name="Picture 1" descr="Diagram&#10;&#10;Description automatically generated">
            <a:extLst>
              <a:ext uri="{FF2B5EF4-FFF2-40B4-BE49-F238E27FC236}">
                <a16:creationId xmlns:a16="http://schemas.microsoft.com/office/drawing/2014/main" id="{FEFB0E29-BF1B-F4E6-9820-6BA2265A838B}"/>
              </a:ext>
            </a:extLst>
          </p:cNvPr>
          <p:cNvPicPr>
            <a:picLocks noChangeAspect="1"/>
          </p:cNvPicPr>
          <p:nvPr/>
        </p:nvPicPr>
        <p:blipFill>
          <a:blip r:embed="rId4"/>
          <a:stretch>
            <a:fillRect/>
          </a:stretch>
        </p:blipFill>
        <p:spPr>
          <a:xfrm>
            <a:off x="6187064" y="904556"/>
            <a:ext cx="5835015" cy="5048885"/>
          </a:xfrm>
          <a:prstGeom prst="rect">
            <a:avLst/>
          </a:prstGeom>
          <a:ln w="9525">
            <a:solidFill>
              <a:schemeClr val="bg1"/>
            </a:solidFill>
          </a:ln>
        </p:spPr>
      </p:pic>
    </p:spTree>
    <p:extLst>
      <p:ext uri="{BB962C8B-B14F-4D97-AF65-F5344CB8AC3E}">
        <p14:creationId xmlns:p14="http://schemas.microsoft.com/office/powerpoint/2010/main" val="2752756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5016758"/>
          </a:xfrm>
          <a:prstGeom prst="rect">
            <a:avLst/>
          </a:prstGeom>
          <a:noFill/>
        </p:spPr>
        <p:txBody>
          <a:bodyPr wrap="square" rtlCol="0">
            <a:spAutoFit/>
          </a:bodyPr>
          <a:lstStyle/>
          <a:p>
            <a:pPr>
              <a:spcAft>
                <a:spcPts val="1200"/>
              </a:spcAft>
            </a:pPr>
            <a:r>
              <a:rPr lang="sr-Latn-RS" sz="2000" dirty="0">
                <a:solidFill>
                  <a:srgbClr val="A53F52"/>
                </a:solidFill>
                <a:latin typeface="Calibri" panose="020F0502020204030204"/>
              </a:rPr>
              <a:t>Konsenzus algoritam</a:t>
            </a:r>
            <a:r>
              <a:rPr lang="sr-Latn-RS" sz="2000" dirty="0">
                <a:latin typeface="Calibri" panose="020F0502020204030204"/>
              </a:rPr>
              <a:t> </a:t>
            </a:r>
            <a:r>
              <a:rPr lang="en-US" sz="2000" dirty="0">
                <a:latin typeface="Calibri" panose="020F0502020204030204"/>
              </a:rPr>
              <a:t>= </a:t>
            </a:r>
            <a:r>
              <a:rPr lang="sr-Latn-RS" sz="2000" dirty="0">
                <a:latin typeface="Calibri" panose="020F0502020204030204"/>
              </a:rPr>
              <a:t>Algoritam</a:t>
            </a:r>
            <a:r>
              <a:rPr lang="en-US" sz="2000" dirty="0">
                <a:latin typeface="Calibri" panose="020F0502020204030204"/>
              </a:rPr>
              <a:t> koji </a:t>
            </a:r>
            <a:r>
              <a:rPr lang="sr-Latn-RS" sz="2000" dirty="0">
                <a:latin typeface="Calibri" panose="020F0502020204030204"/>
              </a:rPr>
              <a:t>umreženi čvorovi koriste kako bi verovali jedni drugima i međusobno se dogovorili koje informacije su validne, koje nisu, a pritom ne znaju sa kim komuniciraju</a:t>
            </a:r>
          </a:p>
          <a:p>
            <a:pPr>
              <a:spcAft>
                <a:spcPts val="1200"/>
              </a:spcAft>
            </a:pPr>
            <a:r>
              <a:rPr lang="sr-Latn-RS" sz="2000" dirty="0">
                <a:latin typeface="Calibri" panose="020F0502020204030204"/>
              </a:rPr>
              <a:t>Najpoznatiji i najstariji je dokaz radom (</a:t>
            </a:r>
            <a:r>
              <a:rPr lang="sr-Latn-RS" sz="2000" dirty="0">
                <a:solidFill>
                  <a:srgbClr val="A53F52"/>
                </a:solidFill>
                <a:latin typeface="Calibri" panose="020F0502020204030204"/>
              </a:rPr>
              <a:t>Proof of Work - PoW</a:t>
            </a:r>
            <a:r>
              <a:rPr lang="sr-Latn-RS" sz="2000" dirty="0">
                <a:latin typeface="Calibri" panose="020F0502020204030204"/>
              </a:rPr>
              <a:t>): Čvorovi će uložiti neki trud (u obliku uložene</a:t>
            </a:r>
            <a:r>
              <a:rPr lang="en-US" sz="2000" dirty="0">
                <a:latin typeface="Calibri" panose="020F0502020204030204"/>
              </a:rPr>
              <a:t>/</a:t>
            </a:r>
            <a:r>
              <a:rPr lang="sr-Latn-RS" sz="2000" dirty="0">
                <a:latin typeface="Calibri" panose="020F0502020204030204"/>
              </a:rPr>
              <a:t>potrošene procesorske snage i resursa) kojom bi dokazali da im se može verovati – </a:t>
            </a:r>
            <a:r>
              <a:rPr lang="sr-Latn-RS" sz="2000" dirty="0">
                <a:solidFill>
                  <a:srgbClr val="A53F52"/>
                </a:solidFill>
                <a:latin typeface="Calibri" panose="020F0502020204030204"/>
              </a:rPr>
              <a:t>Rudarenje (Mining)</a:t>
            </a:r>
          </a:p>
          <a:p>
            <a:pPr>
              <a:spcAft>
                <a:spcPts val="1200"/>
              </a:spcAft>
            </a:pPr>
            <a:r>
              <a:rPr lang="sr-Latn-RS" sz="2000" dirty="0">
                <a:latin typeface="Calibri" panose="020F0502020204030204"/>
              </a:rPr>
              <a:t>Čvorovima nije finansijski isplativo da pošalju pogrešne informacije ostatku mreže, jer se one lako mogu proveriti i odbaciti</a:t>
            </a:r>
          </a:p>
          <a:p>
            <a:pPr>
              <a:spcAft>
                <a:spcPts val="1200"/>
              </a:spcAft>
            </a:pPr>
            <a:r>
              <a:rPr lang="sr-Latn-RS" sz="2000" dirty="0">
                <a:latin typeface="Calibri" panose="020F0502020204030204"/>
              </a:rPr>
              <a:t>Mane PoW-a:</a:t>
            </a:r>
          </a:p>
          <a:p>
            <a:pPr marL="342900" indent="-342900">
              <a:spcAft>
                <a:spcPts val="1200"/>
              </a:spcAft>
              <a:buFont typeface="Arial" panose="020B0604020202020204" pitchFamily="34" charset="0"/>
              <a:buChar char="•"/>
            </a:pPr>
            <a:r>
              <a:rPr lang="sr-Latn-RS" sz="2000" dirty="0">
                <a:latin typeface="Calibri" panose="020F0502020204030204"/>
              </a:rPr>
              <a:t>51% napad: Ukoliko jedan entitet kontroliše više od 50% procesorske snage u mreži onda on može da prestigne ostatak mreže u validaciji blokova i tako menjati transakcije zarad lične koristi</a:t>
            </a:r>
          </a:p>
          <a:p>
            <a:pPr marL="342900" indent="-342900">
              <a:spcAft>
                <a:spcPts val="1200"/>
              </a:spcAft>
              <a:buFont typeface="Arial" panose="020B0604020202020204" pitchFamily="34" charset="0"/>
              <a:buChar char="•"/>
            </a:pPr>
            <a:r>
              <a:rPr lang="sr-Latn-RS" sz="2000" dirty="0">
                <a:latin typeface="Calibri" panose="020F0502020204030204"/>
              </a:rPr>
              <a:t>Vremenski i resurski zahtevno: Vremenom kako blockchain mreža raste postaje neisplativo rudariti zbog ogromne potrošnje električne energije</a:t>
            </a:r>
          </a:p>
          <a:p>
            <a:pPr marL="342900" indent="-342900">
              <a:spcAft>
                <a:spcPts val="1200"/>
              </a:spcAft>
              <a:buFont typeface="Arial" panose="020B0604020202020204" pitchFamily="34" charset="0"/>
              <a:buChar char="•"/>
            </a:pPr>
            <a:r>
              <a:rPr lang="sr-Latn-RS" sz="2000" dirty="0">
                <a:latin typeface="Calibri" panose="020F0502020204030204"/>
              </a:rPr>
              <a:t>Transakcije su spore: Zbog sporog rudarenja transakcije nisu instantne</a:t>
            </a:r>
          </a:p>
        </p:txBody>
      </p:sp>
    </p:spTree>
    <p:extLst>
      <p:ext uri="{BB962C8B-B14F-4D97-AF65-F5344CB8AC3E}">
        <p14:creationId xmlns:p14="http://schemas.microsoft.com/office/powerpoint/2010/main" val="111950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915464" cy="584775"/>
          </a:xfrm>
          <a:prstGeom prst="rect">
            <a:avLst/>
          </a:prstGeom>
          <a:noFill/>
        </p:spPr>
        <p:txBody>
          <a:bodyPr wrap="square" rtlCol="0">
            <a:spAutoFit/>
          </a:bodyPr>
          <a:lstStyle/>
          <a:p>
            <a:r>
              <a:rPr kumimoji="0" lang="en-US" sz="3200" i="0" u="none" strike="noStrike" kern="1200" cap="none" normalizeH="0" baseline="0" noProof="0" dirty="0">
                <a:ln>
                  <a:noFill/>
                </a:ln>
                <a:solidFill>
                  <a:sysClr val="windowText" lastClr="000000"/>
                </a:solidFill>
                <a:effectLst/>
                <a:uLnTx/>
                <a:uFillTx/>
                <a:latin typeface="+mj-lt"/>
                <a:ea typeface="+mn-ea"/>
                <a:cs typeface="+mn-cs"/>
              </a:rPr>
              <a:t>KONSENZUS </a:t>
            </a:r>
            <a:r>
              <a:rPr kumimoji="0" lang="sr-Latn-RS" sz="3200" i="0" u="none" strike="noStrike" kern="1200" cap="none" normalizeH="0" baseline="0" noProof="0" dirty="0">
                <a:ln>
                  <a:noFill/>
                </a:ln>
                <a:solidFill>
                  <a:sysClr val="windowText" lastClr="000000"/>
                </a:solidFill>
                <a:effectLst/>
                <a:uLnTx/>
                <a:uFillTx/>
                <a:latin typeface="+mj-lt"/>
                <a:ea typeface="+mn-ea"/>
                <a:cs typeface="+mn-cs"/>
              </a:rPr>
              <a:t>ALGORITMI</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708434"/>
          </a:xfrm>
          <a:prstGeom prst="rect">
            <a:avLst/>
          </a:prstGeom>
          <a:noFill/>
        </p:spPr>
        <p:txBody>
          <a:bodyPr wrap="square" rtlCol="0">
            <a:spAutoFit/>
          </a:bodyPr>
          <a:lstStyle/>
          <a:p>
            <a:pPr>
              <a:spcAft>
                <a:spcPts val="1200"/>
              </a:spcAft>
            </a:pPr>
            <a:r>
              <a:rPr lang="sr-Latn-RS" sz="2000" dirty="0">
                <a:latin typeface="Calibri" panose="020F0502020204030204"/>
              </a:rPr>
              <a:t>Ostali konsenzus algoritmi:</a:t>
            </a:r>
          </a:p>
          <a:p>
            <a:pPr marL="342900" indent="-342900">
              <a:spcAft>
                <a:spcPts val="1200"/>
              </a:spcAft>
              <a:buFont typeface="Arial" panose="020B0604020202020204" pitchFamily="34" charset="0"/>
              <a:buChar char="•"/>
            </a:pPr>
            <a:r>
              <a:rPr lang="sr-Latn-RS" sz="2000" dirty="0">
                <a:latin typeface="Calibri" panose="020F0502020204030204"/>
              </a:rPr>
              <a:t>Dokaz ulogom (Proof of Stake – PoS)</a:t>
            </a:r>
          </a:p>
          <a:p>
            <a:pPr marL="342900" indent="-342900">
              <a:spcAft>
                <a:spcPts val="1200"/>
              </a:spcAft>
              <a:buFont typeface="Arial" panose="020B0604020202020204" pitchFamily="34" charset="0"/>
              <a:buChar char="•"/>
            </a:pPr>
            <a:r>
              <a:rPr lang="sr-Latn-RS" sz="2000" u="sng" dirty="0">
                <a:latin typeface="Calibri" panose="020F0502020204030204"/>
              </a:rPr>
              <a:t>Delegirani dokaz ulogom (Delegated Proof of Stake – DPoS)</a:t>
            </a:r>
          </a:p>
          <a:p>
            <a:pPr marL="342900" indent="-342900">
              <a:spcAft>
                <a:spcPts val="1200"/>
              </a:spcAft>
              <a:buFont typeface="Arial" panose="020B0604020202020204" pitchFamily="34" charset="0"/>
              <a:buChar char="•"/>
            </a:pPr>
            <a:r>
              <a:rPr lang="sr-Latn-RS" sz="2000" dirty="0">
                <a:latin typeface="Calibri" panose="020F0502020204030204"/>
              </a:rPr>
              <a:t>Dokaz spaljivanjem (Proof of Burn – PoB)</a:t>
            </a:r>
          </a:p>
          <a:p>
            <a:pPr marL="342900" indent="-342900">
              <a:spcAft>
                <a:spcPts val="1200"/>
              </a:spcAft>
              <a:buFont typeface="Arial" panose="020B0604020202020204" pitchFamily="34" charset="0"/>
              <a:buChar char="•"/>
            </a:pPr>
            <a:r>
              <a:rPr lang="sr-Latn-RS" sz="2000" dirty="0">
                <a:latin typeface="Calibri" panose="020F0502020204030204"/>
              </a:rPr>
              <a:t>Dokaz kapacitetom (Proof of Capacity – PoC)</a:t>
            </a:r>
          </a:p>
          <a:p>
            <a:pPr marL="342900" indent="-342900">
              <a:spcAft>
                <a:spcPts val="1200"/>
              </a:spcAft>
              <a:buFont typeface="Arial" panose="020B0604020202020204" pitchFamily="34" charset="0"/>
              <a:buChar char="•"/>
            </a:pPr>
            <a:r>
              <a:rPr lang="sr-Latn-RS" sz="2000" u="sng" dirty="0">
                <a:latin typeface="Calibri" panose="020F0502020204030204"/>
              </a:rPr>
              <a:t>Dokaz proteklim vremenom (Proof of Elapsed Time – PoET)</a:t>
            </a:r>
          </a:p>
        </p:txBody>
      </p:sp>
    </p:spTree>
    <p:extLst>
      <p:ext uri="{BB962C8B-B14F-4D97-AF65-F5344CB8AC3E}">
        <p14:creationId xmlns:p14="http://schemas.microsoft.com/office/powerpoint/2010/main" val="138561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DISTRIBUIRANI SISTEM</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2400657"/>
          </a:xfrm>
          <a:prstGeom prst="rect">
            <a:avLst/>
          </a:prstGeom>
          <a:noFill/>
        </p:spPr>
        <p:txBody>
          <a:bodyPr wrap="square" rtlCol="0">
            <a:spAutoFit/>
          </a:bodyPr>
          <a:lstStyle/>
          <a:p>
            <a:pPr>
              <a:spcAft>
                <a:spcPts val="1200"/>
              </a:spcAft>
            </a:pPr>
            <a:r>
              <a:rPr lang="sr-Latn-RS" sz="2000" dirty="0">
                <a:latin typeface="Calibri" panose="020F0502020204030204"/>
              </a:rPr>
              <a:t>Svaki čvor u mreži ima svoju ličnu kopiju lanca</a:t>
            </a:r>
          </a:p>
          <a:p>
            <a:pPr>
              <a:spcAft>
                <a:spcPts val="1200"/>
              </a:spcAft>
            </a:pPr>
            <a:r>
              <a:rPr lang="sr-Latn-RS" sz="2000" dirty="0">
                <a:latin typeface="Calibri" panose="020F0502020204030204"/>
              </a:rPr>
              <a:t>Promene unutar jednog lanca se ne propagiraju automatski i na lance drugih čvorova</a:t>
            </a:r>
          </a:p>
          <a:p>
            <a:pPr>
              <a:spcAft>
                <a:spcPts val="1200"/>
              </a:spcAft>
            </a:pPr>
            <a:r>
              <a:rPr lang="sr-Latn-RS" sz="2000" dirty="0">
                <a:latin typeface="Calibri" panose="020F0502020204030204"/>
              </a:rPr>
              <a:t>Ovo je sigurnosna prednost distribuiranog sistema, jer napadač umesto da napadne jedan centralni autoritet mora da napadne veći broj čvorova</a:t>
            </a:r>
          </a:p>
          <a:p>
            <a:pPr>
              <a:spcAft>
                <a:spcPts val="1200"/>
              </a:spcAft>
            </a:pPr>
            <a:r>
              <a:rPr lang="sr-Latn-RS" sz="2000" dirty="0">
                <a:latin typeface="Calibri" panose="020F0502020204030204"/>
              </a:rPr>
              <a:t>U stvarnom sistemu sa velikim brojem korisnika, čvorovi sa istom verzijom lanca bi verovali jedni drugima, jer im se heševi u poslednjem bloku poklapaju</a:t>
            </a:r>
          </a:p>
        </p:txBody>
      </p:sp>
    </p:spTree>
    <p:extLst>
      <p:ext uri="{BB962C8B-B14F-4D97-AF65-F5344CB8AC3E}">
        <p14:creationId xmlns:p14="http://schemas.microsoft.com/office/powerpoint/2010/main" val="2862781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 y="2436"/>
            <a:ext cx="12187669" cy="6855564"/>
          </a:xfrm>
          <a:prstGeom prst="rect">
            <a:avLst/>
          </a:prstGeom>
          <a:ln w="19050">
            <a:noFill/>
          </a:ln>
        </p:spPr>
      </p:pic>
    </p:spTree>
    <p:extLst>
      <p:ext uri="{BB962C8B-B14F-4D97-AF65-F5344CB8AC3E}">
        <p14:creationId xmlns:p14="http://schemas.microsoft.com/office/powerpoint/2010/main" val="188725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030A4-6BC5-D6AA-C056-E6C56D5FAC3D}"/>
              </a:ext>
            </a:extLst>
          </p:cNvPr>
          <p:cNvSpPr txBox="1"/>
          <p:nvPr/>
        </p:nvSpPr>
        <p:spPr>
          <a:xfrm>
            <a:off x="542486" y="648674"/>
            <a:ext cx="7080722" cy="584775"/>
          </a:xfrm>
          <a:prstGeom prst="rect">
            <a:avLst/>
          </a:prstGeom>
          <a:noFill/>
        </p:spPr>
        <p:txBody>
          <a:bodyPr wrap="square" rtlCol="0">
            <a:spAutoFit/>
          </a:bodyPr>
          <a:lstStyle/>
          <a:p>
            <a:r>
              <a:rPr lang="en-US" sz="3200" dirty="0">
                <a:solidFill>
                  <a:sysClr val="windowText" lastClr="000000"/>
                </a:solidFill>
                <a:latin typeface="+mj-lt"/>
              </a:rPr>
              <a:t>BLOCKCHAIN </a:t>
            </a:r>
            <a:r>
              <a:rPr lang="sr-Latn-RS" sz="3200" dirty="0">
                <a:solidFill>
                  <a:sysClr val="windowText" lastClr="000000"/>
                </a:solidFill>
                <a:latin typeface="+mj-lt"/>
              </a:rPr>
              <a:t>KAO </a:t>
            </a:r>
            <a:r>
              <a:rPr lang="en-US" sz="3200" dirty="0">
                <a:solidFill>
                  <a:sysClr val="windowText" lastClr="000000"/>
                </a:solidFill>
                <a:latin typeface="+mj-lt"/>
              </a:rPr>
              <a:t>MRE</a:t>
            </a:r>
            <a:r>
              <a:rPr lang="sr-Latn-RS" sz="3200" dirty="0">
                <a:solidFill>
                  <a:sysClr val="windowText" lastClr="000000"/>
                </a:solidFill>
                <a:latin typeface="+mj-lt"/>
              </a:rPr>
              <a:t>ŽNI PROTOKOL</a:t>
            </a:r>
            <a:endParaRPr kumimoji="0" lang="en-US" sz="3200" i="0" u="none" strike="noStrike" kern="1200" cap="none" normalizeH="0" baseline="0" noProof="0" dirty="0">
              <a:ln>
                <a:noFill/>
              </a:ln>
              <a:solidFill>
                <a:sysClr val="windowText" lastClr="000000"/>
              </a:solidFill>
              <a:effectLst/>
              <a:uLnTx/>
              <a:uFillTx/>
              <a:latin typeface="+mj-lt"/>
              <a:ea typeface="+mn-ea"/>
              <a:cs typeface="+mn-cs"/>
            </a:endParaRPr>
          </a:p>
        </p:txBody>
      </p:sp>
      <p:sp>
        <p:nvSpPr>
          <p:cNvPr id="6" name="TextBox 5">
            <a:extLst>
              <a:ext uri="{FF2B5EF4-FFF2-40B4-BE49-F238E27FC236}">
                <a16:creationId xmlns:a16="http://schemas.microsoft.com/office/drawing/2014/main" id="{0AF31E2D-ABBC-876A-3EA3-7580D121B29F}"/>
              </a:ext>
            </a:extLst>
          </p:cNvPr>
          <p:cNvSpPr txBox="1"/>
          <p:nvPr/>
        </p:nvSpPr>
        <p:spPr>
          <a:xfrm>
            <a:off x="542486" y="1233449"/>
            <a:ext cx="11209961" cy="4042132"/>
          </a:xfrm>
          <a:prstGeom prst="rect">
            <a:avLst/>
          </a:prstGeom>
          <a:noFill/>
        </p:spPr>
        <p:txBody>
          <a:bodyPr wrap="square" rtlCol="0">
            <a:spAutoFit/>
          </a:bodyPr>
          <a:lstStyle/>
          <a:p>
            <a:pPr>
              <a:spcAft>
                <a:spcPts val="1200"/>
              </a:spcAft>
            </a:pPr>
            <a:r>
              <a:rPr lang="sr-Latn-RS" sz="2000" dirty="0">
                <a:latin typeface="Calibri" panose="020F0502020204030204"/>
              </a:rPr>
              <a:t>Globalne mreže </a:t>
            </a:r>
            <a:r>
              <a:rPr lang="en-US" sz="2000" dirty="0">
                <a:latin typeface="Calibri" panose="020F0502020204030204"/>
              </a:rPr>
              <a:t>= </a:t>
            </a:r>
            <a:r>
              <a:rPr lang="sr-Latn-RS" sz="2000" dirty="0">
                <a:latin typeface="Calibri" panose="020F0502020204030204"/>
              </a:rPr>
              <a:t>Kašnjenje podataka</a:t>
            </a:r>
          </a:p>
          <a:p>
            <a:pPr>
              <a:spcAft>
                <a:spcPts val="1200"/>
              </a:spcAft>
            </a:pPr>
            <a:r>
              <a:rPr lang="sr-Latn-RS" sz="2000" dirty="0">
                <a:latin typeface="Calibri" panose="020F0502020204030204"/>
              </a:rPr>
              <a:t>Veoma često dolazi do neslaganja među čvorovima oko tačne trenutne verzije lanca</a:t>
            </a:r>
          </a:p>
          <a:p>
            <a:pPr>
              <a:spcAft>
                <a:spcPts val="1200"/>
              </a:spcAft>
            </a:pPr>
            <a:r>
              <a:rPr lang="sr-Latn-RS" sz="2000" dirty="0">
                <a:latin typeface="Calibri" panose="020F0502020204030204"/>
              </a:rPr>
              <a:t>Lanac se razdvaja - kreiraju se tzv. </a:t>
            </a:r>
            <a:r>
              <a:rPr lang="sr-Latn-RS" sz="2000" dirty="0">
                <a:solidFill>
                  <a:srgbClr val="A53F52"/>
                </a:solidFill>
                <a:latin typeface="Calibri" panose="020F0502020204030204"/>
              </a:rPr>
              <a:t>fork</a:t>
            </a:r>
            <a:r>
              <a:rPr lang="sr-Latn-RS" sz="2000" dirty="0">
                <a:latin typeface="Calibri" panose="020F0502020204030204"/>
              </a:rPr>
              <a:t>-ovi</a:t>
            </a:r>
          </a:p>
          <a:p>
            <a:pPr>
              <a:spcAft>
                <a:spcPts val="200"/>
              </a:spcAft>
            </a:pPr>
            <a:r>
              <a:rPr lang="sr-Latn-RS" sz="2000" dirty="0">
                <a:latin typeface="Calibri" panose="020F0502020204030204"/>
              </a:rPr>
              <a:t>Postoji više vrsta </a:t>
            </a:r>
            <a:r>
              <a:rPr lang="sr-Latn-RS" sz="2000" dirty="0">
                <a:solidFill>
                  <a:srgbClr val="A53F52"/>
                </a:solidFill>
                <a:latin typeface="Calibri" panose="020F0502020204030204"/>
              </a:rPr>
              <a:t>fork</a:t>
            </a:r>
            <a:r>
              <a:rPr lang="sr-Latn-RS" sz="2000" dirty="0">
                <a:latin typeface="Calibri" panose="020F0502020204030204"/>
              </a:rPr>
              <a:t>-ova:</a:t>
            </a:r>
          </a:p>
          <a:p>
            <a:pPr marL="342900" indent="-342900">
              <a:spcAft>
                <a:spcPts val="200"/>
              </a:spcAft>
              <a:buFont typeface="Arial" panose="020B0604020202020204" pitchFamily="34" charset="0"/>
              <a:buChar char="•"/>
            </a:pPr>
            <a:r>
              <a:rPr lang="sr-Latn-RS" sz="2000" u="sng" dirty="0">
                <a:latin typeface="Calibri" panose="020F0502020204030204"/>
              </a:rPr>
              <a:t>Živo slučajno</a:t>
            </a:r>
            <a:r>
              <a:rPr lang="sr-Latn-RS" sz="2000" dirty="0">
                <a:latin typeface="Calibri" panose="020F0502020204030204"/>
              </a:rPr>
              <a:t> – čvorovi se ne slažu zbog kašnjenja podataka u mreži – razrešava se prilikom rudarenja sledećeg bloka (verovaće se verziji lanca koju ima rudar sledećeg bloka), jer se uzima najduži lanac kao validan</a:t>
            </a:r>
          </a:p>
          <a:p>
            <a:pPr marL="342900" indent="-342900">
              <a:spcAft>
                <a:spcPts val="200"/>
              </a:spcAft>
              <a:buFont typeface="Arial" panose="020B0604020202020204" pitchFamily="34" charset="0"/>
              <a:buChar char="•"/>
            </a:pPr>
            <a:r>
              <a:rPr lang="sr-Latn-RS" sz="2000" dirty="0">
                <a:latin typeface="Calibri" panose="020F0502020204030204"/>
              </a:rPr>
              <a:t>Živo namerno meko – uvedena su nova pravila u sistem, ali je nova verzija blockchain-a kompatibilna sa starom (npr. promenio se difficulty, ili su uvedene nove validne adrese)</a:t>
            </a:r>
          </a:p>
          <a:p>
            <a:pPr marL="342900" indent="-342900">
              <a:spcAft>
                <a:spcPts val="200"/>
              </a:spcAft>
              <a:buFont typeface="Arial" panose="020B0604020202020204" pitchFamily="34" charset="0"/>
              <a:buChar char="•"/>
            </a:pPr>
            <a:r>
              <a:rPr lang="sr-Latn-RS" sz="2000" dirty="0">
                <a:latin typeface="Calibri" panose="020F0502020204030204"/>
              </a:rPr>
              <a:t>Živo namerno tvrdo – uvedena su nova pravila u sistem koja su u suprotnosti sa prethodnim pravilima</a:t>
            </a:r>
          </a:p>
          <a:p>
            <a:pPr marL="342900" indent="-342900">
              <a:spcAft>
                <a:spcPts val="200"/>
              </a:spcAft>
              <a:buFont typeface="Arial" panose="020B0604020202020204" pitchFamily="34" charset="0"/>
              <a:buChar char="•"/>
            </a:pPr>
            <a:r>
              <a:rPr lang="sr-Latn-RS" sz="2000" dirty="0">
                <a:latin typeface="Calibri" panose="020F0502020204030204"/>
              </a:rPr>
              <a:t>Codebase – potpuno nova verzija softvera zasnovana na nekom već postojećem blockchain sistemu</a:t>
            </a:r>
          </a:p>
        </p:txBody>
      </p:sp>
      <p:sp>
        <p:nvSpPr>
          <p:cNvPr id="2" name="Rectangle 1">
            <a:extLst>
              <a:ext uri="{FF2B5EF4-FFF2-40B4-BE49-F238E27FC236}">
                <a16:creationId xmlns:a16="http://schemas.microsoft.com/office/drawing/2014/main" id="{3ABDB36F-A647-ED45-1987-4DCA8BE7F092}"/>
              </a:ext>
            </a:extLst>
          </p:cNvPr>
          <p:cNvSpPr/>
          <p:nvPr/>
        </p:nvSpPr>
        <p:spPr>
          <a:xfrm>
            <a:off x="3495923" y="5704500"/>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40C6F2-7DB0-4096-50BA-F789C89CAD8F}"/>
              </a:ext>
            </a:extLst>
          </p:cNvPr>
          <p:cNvSpPr/>
          <p:nvPr/>
        </p:nvSpPr>
        <p:spPr>
          <a:xfrm>
            <a:off x="4454838" y="5704501"/>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E72EA-909E-AB84-978F-6B059F5ED263}"/>
              </a:ext>
            </a:extLst>
          </p:cNvPr>
          <p:cNvSpPr/>
          <p:nvPr/>
        </p:nvSpPr>
        <p:spPr>
          <a:xfrm>
            <a:off x="5413753" y="570450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B4EA0F-30BC-EA27-B114-AE0E84C02C9F}"/>
              </a:ext>
            </a:extLst>
          </p:cNvPr>
          <p:cNvSpPr/>
          <p:nvPr/>
        </p:nvSpPr>
        <p:spPr>
          <a:xfrm>
            <a:off x="6372668" y="5295633"/>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F31784-62C4-3DDA-B519-A7E8A8356286}"/>
              </a:ext>
            </a:extLst>
          </p:cNvPr>
          <p:cNvSpPr/>
          <p:nvPr/>
        </p:nvSpPr>
        <p:spPr>
          <a:xfrm>
            <a:off x="741811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970432-FBEA-A15C-2441-D21CB7764857}"/>
              </a:ext>
            </a:extLst>
          </p:cNvPr>
          <p:cNvSpPr/>
          <p:nvPr/>
        </p:nvSpPr>
        <p:spPr>
          <a:xfrm>
            <a:off x="8453932" y="5295632"/>
            <a:ext cx="571500" cy="504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6E6B9-C5A2-0CAA-E11F-164BE79C75A8}"/>
              </a:ext>
            </a:extLst>
          </p:cNvPr>
          <p:cNvSpPr/>
          <p:nvPr/>
        </p:nvSpPr>
        <p:spPr>
          <a:xfrm>
            <a:off x="6372668" y="6072923"/>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C5B9D8-5FA2-CD1C-FBCC-A0400B78FC02}"/>
              </a:ext>
            </a:extLst>
          </p:cNvPr>
          <p:cNvSpPr/>
          <p:nvPr/>
        </p:nvSpPr>
        <p:spPr>
          <a:xfrm>
            <a:off x="7418112" y="6072921"/>
            <a:ext cx="571500" cy="5048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4CEE9F-D3FD-0ABF-EAA2-A2883E77315F}"/>
              </a:ext>
            </a:extLst>
          </p:cNvPr>
          <p:cNvCxnSpPr>
            <a:stCxn id="2" idx="3"/>
            <a:endCxn id="3" idx="1"/>
          </p:cNvCxnSpPr>
          <p:nvPr/>
        </p:nvCxnSpPr>
        <p:spPr>
          <a:xfrm>
            <a:off x="4067423" y="5956913"/>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5F0C08-1BE1-5FB7-AB72-A1AFF2100CE9}"/>
              </a:ext>
            </a:extLst>
          </p:cNvPr>
          <p:cNvCxnSpPr>
            <a:cxnSpLocks/>
          </p:cNvCxnSpPr>
          <p:nvPr/>
        </p:nvCxnSpPr>
        <p:spPr>
          <a:xfrm>
            <a:off x="5026338" y="5967446"/>
            <a:ext cx="3874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21C086-3A7B-6458-7FA4-BB59834E0387}"/>
              </a:ext>
            </a:extLst>
          </p:cNvPr>
          <p:cNvCxnSpPr>
            <a:cxnSpLocks/>
            <a:stCxn id="7" idx="3"/>
            <a:endCxn id="8" idx="1"/>
          </p:cNvCxnSpPr>
          <p:nvPr/>
        </p:nvCxnSpPr>
        <p:spPr>
          <a:xfrm flipV="1">
            <a:off x="6944168" y="5548045"/>
            <a:ext cx="4739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82F293-7D07-8664-2841-D478B1D5DB75}"/>
              </a:ext>
            </a:extLst>
          </p:cNvPr>
          <p:cNvCxnSpPr>
            <a:cxnSpLocks/>
            <a:stCxn id="8" idx="3"/>
            <a:endCxn id="9" idx="1"/>
          </p:cNvCxnSpPr>
          <p:nvPr/>
        </p:nvCxnSpPr>
        <p:spPr>
          <a:xfrm>
            <a:off x="7989612" y="5548045"/>
            <a:ext cx="46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782A6-D304-DB10-13E5-2FBADE90521D}"/>
              </a:ext>
            </a:extLst>
          </p:cNvPr>
          <p:cNvCxnSpPr>
            <a:cxnSpLocks/>
            <a:stCxn id="10" idx="3"/>
            <a:endCxn id="11" idx="1"/>
          </p:cNvCxnSpPr>
          <p:nvPr/>
        </p:nvCxnSpPr>
        <p:spPr>
          <a:xfrm flipV="1">
            <a:off x="6944168" y="6325334"/>
            <a:ext cx="47394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839B47-2AEE-4D69-DF11-649827F39ECA}"/>
              </a:ext>
            </a:extLst>
          </p:cNvPr>
          <p:cNvCxnSpPr>
            <a:cxnSpLocks/>
            <a:stCxn id="5" idx="3"/>
            <a:endCxn id="7" idx="1"/>
          </p:cNvCxnSpPr>
          <p:nvPr/>
        </p:nvCxnSpPr>
        <p:spPr>
          <a:xfrm flipV="1">
            <a:off x="5985253" y="5548046"/>
            <a:ext cx="387415" cy="408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ED97FB-9F8A-04E0-2169-E91DE40DA0A5}"/>
              </a:ext>
            </a:extLst>
          </p:cNvPr>
          <p:cNvCxnSpPr>
            <a:cxnSpLocks/>
            <a:stCxn id="5" idx="3"/>
            <a:endCxn id="10" idx="1"/>
          </p:cNvCxnSpPr>
          <p:nvPr/>
        </p:nvCxnSpPr>
        <p:spPr>
          <a:xfrm>
            <a:off x="5985253" y="5956916"/>
            <a:ext cx="387415" cy="36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work">
            <a:hlinkClick r:id="" action="ppaction://media"/>
            <a:extLst>
              <a:ext uri="{FF2B5EF4-FFF2-40B4-BE49-F238E27FC236}">
                <a16:creationId xmlns:a16="http://schemas.microsoft.com/office/drawing/2014/main" id="{B4138B0F-1CF2-3158-08ED-9533F86A7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7331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 y="3015407"/>
            <a:ext cx="12192000" cy="827183"/>
          </a:xfrm>
          <a:noFill/>
          <a:ln>
            <a:noFill/>
          </a:ln>
        </p:spPr>
        <p:txBody>
          <a:bodyPr>
            <a:normAutofit/>
          </a:bodyPr>
          <a:lstStyle/>
          <a:p>
            <a:pPr algn="l"/>
            <a:r>
              <a:rPr lang="en-US" sz="4800" b="1" dirty="0">
                <a:gradFill flip="none" rotWithShape="1">
                  <a:gsLst>
                    <a:gs pos="0">
                      <a:srgbClr val="01023B"/>
                    </a:gs>
                    <a:gs pos="50000">
                      <a:srgbClr val="A53F52"/>
                    </a:gs>
                    <a:gs pos="100000">
                      <a:srgbClr val="EA9A5C"/>
                    </a:gs>
                  </a:gsLst>
                  <a:path path="circle">
                    <a:fillToRect t="100000" r="100000"/>
                  </a:path>
                  <a:tileRect l="-100000" b="-100000"/>
                </a:gradFill>
              </a:rPr>
              <a:t>                                    </a:t>
            </a:r>
            <a:r>
              <a:rPr lang="sr-Latn-RS" sz="4800" b="1" dirty="0">
                <a:gradFill flip="none" rotWithShape="1">
                  <a:gsLst>
                    <a:gs pos="0">
                      <a:srgbClr val="01023B"/>
                    </a:gs>
                    <a:gs pos="50000">
                      <a:srgbClr val="A53F52"/>
                    </a:gs>
                    <a:gs pos="100000">
                      <a:srgbClr val="EA9A5C"/>
                    </a:gs>
                  </a:gsLst>
                  <a:path path="circle">
                    <a:fillToRect t="100000" r="100000"/>
                  </a:path>
                  <a:tileRect l="-100000" b="-100000"/>
                </a:gradFill>
              </a:rPr>
              <a:t>ZAKLJUČAK</a:t>
            </a:r>
            <a:endParaRPr lang="en-US" sz="4800" b="1" dirty="0">
              <a:gradFill flip="none" rotWithShape="1">
                <a:gsLst>
                  <a:gs pos="0">
                    <a:srgbClr val="01023B"/>
                  </a:gs>
                  <a:gs pos="50000">
                    <a:srgbClr val="A53F52"/>
                  </a:gs>
                  <a:gs pos="100000">
                    <a:srgbClr val="EA9A5C"/>
                  </a:gs>
                </a:gsLst>
                <a:path path="circle">
                  <a:fillToRect t="100000" r="100000"/>
                </a:path>
                <a:tileRect l="-100000" b="-100000"/>
              </a:gradFill>
            </a:endParaRPr>
          </a:p>
        </p:txBody>
      </p:sp>
    </p:spTree>
    <p:extLst>
      <p:ext uri="{BB962C8B-B14F-4D97-AF65-F5344CB8AC3E}">
        <p14:creationId xmlns:p14="http://schemas.microsoft.com/office/powerpoint/2010/main" val="14094431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091BA-3026-8A8D-3C2E-34D148F3565B}"/>
              </a:ext>
            </a:extLst>
          </p:cNvPr>
          <p:cNvSpPr txBox="1"/>
          <p:nvPr/>
        </p:nvSpPr>
        <p:spPr>
          <a:xfrm>
            <a:off x="542486" y="1510448"/>
            <a:ext cx="5761599" cy="3323987"/>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Blockchain </a:t>
            </a:r>
            <a:r>
              <a:rPr lang="sr-Latn-RS" sz="2000" dirty="0">
                <a:solidFill>
                  <a:sysClr val="windowText" lastClr="000000"/>
                </a:solidFill>
                <a:latin typeface="Calibri" panose="020F0502020204030204"/>
              </a:rPr>
              <a:t>je veoma širok pojam i nove implementacije se svakodnevno kreiraju</a:t>
            </a:r>
          </a:p>
          <a:p>
            <a:pPr>
              <a:spcAft>
                <a:spcPts val="1200"/>
              </a:spcAft>
            </a:pPr>
            <a:r>
              <a:rPr lang="sr-Latn-RS" sz="2000" dirty="0">
                <a:solidFill>
                  <a:sysClr val="windowText" lastClr="000000"/>
                </a:solidFill>
                <a:latin typeface="Calibri" panose="020F0502020204030204"/>
              </a:rPr>
              <a:t>Mediji pridaju blockchain-u preveliku pažnju</a:t>
            </a:r>
          </a:p>
          <a:p>
            <a:pPr>
              <a:spcAft>
                <a:spcPts val="1200"/>
              </a:spcAft>
            </a:pPr>
            <a:r>
              <a:rPr lang="sr-Latn-RS" sz="2000" dirty="0">
                <a:solidFill>
                  <a:sysClr val="windowText" lastClr="000000"/>
                </a:solidFill>
                <a:latin typeface="Calibri" panose="020F0502020204030204"/>
              </a:rPr>
              <a:t>Sfere primene blockchain-a rastu</a:t>
            </a:r>
          </a:p>
          <a:p>
            <a:pPr>
              <a:spcAft>
                <a:spcPts val="1200"/>
              </a:spcAft>
            </a:pPr>
            <a:r>
              <a:rPr lang="sr-Latn-RS" sz="2000" dirty="0">
                <a:solidFill>
                  <a:sysClr val="windowText" lastClr="000000"/>
                </a:solidFill>
                <a:latin typeface="Calibri" panose="020F0502020204030204"/>
              </a:rPr>
              <a:t>Smart contracts</a:t>
            </a:r>
          </a:p>
          <a:p>
            <a:pPr>
              <a:spcAft>
                <a:spcPts val="1200"/>
              </a:spcAft>
            </a:pPr>
            <a:r>
              <a:rPr lang="sr-Latn-RS" sz="2000" dirty="0">
                <a:solidFill>
                  <a:sysClr val="windowText" lastClr="000000"/>
                </a:solidFill>
                <a:latin typeface="Calibri" panose="020F0502020204030204"/>
              </a:rPr>
              <a:t>Nepromenljivo, decentralizovano </a:t>
            </a:r>
            <a:r>
              <a:rPr lang="en-US" sz="2000" dirty="0">
                <a:solidFill>
                  <a:sysClr val="windowText" lastClr="000000"/>
                </a:solidFill>
                <a:latin typeface="Calibri" panose="020F0502020204030204"/>
              </a:rPr>
              <a:t>= blockchain</a:t>
            </a:r>
            <a:endParaRPr lang="sr-Latn-RS" sz="2000" dirty="0">
              <a:solidFill>
                <a:sysClr val="windowText" lastClr="000000"/>
              </a:solidFill>
              <a:latin typeface="Calibri" panose="020F0502020204030204"/>
            </a:endParaRPr>
          </a:p>
          <a:p>
            <a:pPr>
              <a:spcAft>
                <a:spcPts val="1200"/>
              </a:spcAft>
            </a:pPr>
            <a:r>
              <a:rPr lang="sr-Latn-RS" sz="2000" dirty="0">
                <a:solidFill>
                  <a:sysClr val="windowText" lastClr="000000"/>
                </a:solidFill>
                <a:latin typeface="Calibri" panose="020F0502020204030204"/>
              </a:rPr>
              <a:t>Veoma je bitna programerski sigurna implementacija blockchain-a</a:t>
            </a:r>
          </a:p>
        </p:txBody>
      </p:sp>
      <p:sp>
        <p:nvSpPr>
          <p:cNvPr id="4" name="TextBox 3">
            <a:extLst>
              <a:ext uri="{FF2B5EF4-FFF2-40B4-BE49-F238E27FC236}">
                <a16:creationId xmlns:a16="http://schemas.microsoft.com/office/drawing/2014/main" id="{E97030A4-6BC5-D6AA-C056-E6C56D5FAC3D}"/>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ZAKLJUČAK</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pic>
        <p:nvPicPr>
          <p:cNvPr id="5" name="Picture Placeholder 7">
            <a:extLst>
              <a:ext uri="{FF2B5EF4-FFF2-40B4-BE49-F238E27FC236}">
                <a16:creationId xmlns:a16="http://schemas.microsoft.com/office/drawing/2014/main" id="{509E8EB0-E7EF-51BD-0462-FF02729D12D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l="24846" r="24846"/>
          <a:stretch/>
        </p:blipFill>
        <p:spPr>
          <a:xfrm>
            <a:off x="6067510" y="19050"/>
            <a:ext cx="6096000" cy="6819900"/>
          </a:xfrm>
          <a:prstGeom prst="parallelogram">
            <a:avLst/>
          </a:prstGeom>
          <a:ln w="19050">
            <a:gradFill flip="none" rotWithShape="1">
              <a:gsLst>
                <a:gs pos="0">
                  <a:srgbClr val="01023B"/>
                </a:gs>
                <a:gs pos="50000">
                  <a:srgbClr val="A53F52"/>
                </a:gs>
                <a:gs pos="100000">
                  <a:srgbClr val="EA9A5C"/>
                </a:gs>
              </a:gsLst>
              <a:path path="circle">
                <a:fillToRect l="100000" t="100000"/>
              </a:path>
              <a:tileRect r="-100000" b="-100000"/>
            </a:gradFill>
          </a:ln>
          <a:effectLst/>
        </p:spPr>
      </p:pic>
    </p:spTree>
    <p:extLst>
      <p:ext uri="{BB962C8B-B14F-4D97-AF65-F5344CB8AC3E}">
        <p14:creationId xmlns:p14="http://schemas.microsoft.com/office/powerpoint/2010/main" val="121285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a:ln>
            <a:noFill/>
          </a:ln>
        </p:spPr>
        <p:txBody>
          <a:bodyPr>
            <a:normAutofit/>
          </a:bodyPr>
          <a:lstStyle/>
          <a:p>
            <a:r>
              <a:rPr lang="sr-Latn-RS" sz="4800" b="1" dirty="0">
                <a:gradFill flip="none" rotWithShape="1">
                  <a:gsLst>
                    <a:gs pos="0">
                      <a:srgbClr val="01023B">
                        <a:lumMod val="100000"/>
                      </a:srgbClr>
                    </a:gs>
                    <a:gs pos="100000">
                      <a:srgbClr val="EA9A5C"/>
                    </a:gs>
                    <a:gs pos="50000">
                      <a:srgbClr val="A53F52"/>
                    </a:gs>
                  </a:gsLst>
                  <a:path path="circle">
                    <a:fillToRect l="100000" t="100000"/>
                  </a:path>
                  <a:tileRect r="-100000" b="-100000"/>
                </a:gradFill>
                <a:effectLst/>
              </a:rPr>
              <a:t>ARHITEKTURA</a:t>
            </a:r>
            <a:r>
              <a:rPr lang="sr-Latn-RS" sz="4800" dirty="0">
                <a:solidFill>
                  <a:srgbClr val="FFFFFF"/>
                </a:solidFill>
              </a:rPr>
              <a:t> SISTEMA</a:t>
            </a:r>
            <a:endParaRPr lang="en-US" sz="4800" dirty="0">
              <a:solidFill>
                <a:srgbClr val="FFFFFF"/>
              </a:solidFill>
            </a:endParaRPr>
          </a:p>
        </p:txBody>
      </p:sp>
    </p:spTree>
    <p:extLst>
      <p:ext uri="{BB962C8B-B14F-4D97-AF65-F5344CB8AC3E}">
        <p14:creationId xmlns:p14="http://schemas.microsoft.com/office/powerpoint/2010/main" val="306732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7" descr="abstract image">
            <a:extLst>
              <a:ext uri="{FF2B5EF4-FFF2-40B4-BE49-F238E27FC236}">
                <a16:creationId xmlns:a16="http://schemas.microsoft.com/office/drawing/2014/main" id="{40359B56-05C3-A95A-720F-933AFD67DA0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68B5A291-07E0-2CBA-1848-D8091BD2105B}"/>
              </a:ext>
            </a:extLst>
          </p:cNvPr>
          <p:cNvSpPr>
            <a:spLocks noGrp="1"/>
          </p:cNvSpPr>
          <p:nvPr>
            <p:ph type="ctrTitle"/>
          </p:nvPr>
        </p:nvSpPr>
        <p:spPr>
          <a:xfrm>
            <a:off x="1524000" y="3015409"/>
            <a:ext cx="9144000" cy="827183"/>
          </a:xfrm>
        </p:spPr>
        <p:txBody>
          <a:bodyPr>
            <a:normAutofit/>
          </a:bodyPr>
          <a:lstStyle/>
          <a:p>
            <a:r>
              <a:rPr lang="sr-Latn-RS" sz="4800" dirty="0">
                <a:solidFill>
                  <a:srgbClr val="FFFFFF"/>
                </a:solidFill>
              </a:rPr>
              <a:t>HVALA NA PAŽNJI</a:t>
            </a:r>
            <a:endParaRPr lang="en-US" sz="4800" dirty="0">
              <a:solidFill>
                <a:srgbClr val="FFFFFF"/>
              </a:solidFill>
            </a:endParaRPr>
          </a:p>
        </p:txBody>
      </p:sp>
    </p:spTree>
    <p:extLst>
      <p:ext uri="{BB962C8B-B14F-4D97-AF65-F5344CB8AC3E}">
        <p14:creationId xmlns:p14="http://schemas.microsoft.com/office/powerpoint/2010/main" val="9985997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7" name="TextBox 6">
            <a:extLst>
              <a:ext uri="{FF2B5EF4-FFF2-40B4-BE49-F238E27FC236}">
                <a16:creationId xmlns:a16="http://schemas.microsoft.com/office/drawing/2014/main" id="{FB8EDFAC-52DC-A77F-15E5-D29D86E21AB6}"/>
              </a:ext>
            </a:extLst>
          </p:cNvPr>
          <p:cNvSpPr txBox="1"/>
          <p:nvPr/>
        </p:nvSpPr>
        <p:spPr>
          <a:xfrm>
            <a:off x="542486" y="1510448"/>
            <a:ext cx="5761599" cy="400110"/>
          </a:xfrm>
          <a:prstGeom prst="rect">
            <a:avLst/>
          </a:prstGeom>
          <a:noFill/>
        </p:spPr>
        <p:txBody>
          <a:bodyPr wrap="square" rtlCol="0">
            <a:spAutoFit/>
          </a:bodyPr>
          <a:lstStyle/>
          <a:p>
            <a:pPr>
              <a:spcAft>
                <a:spcPts val="1200"/>
              </a:spcAft>
            </a:pPr>
            <a:r>
              <a:rPr lang="en-US" sz="2000" dirty="0">
                <a:solidFill>
                  <a:sysClr val="windowText" lastClr="000000"/>
                </a:solidFill>
                <a:latin typeface="Calibri" panose="020F0502020204030204"/>
              </a:rPr>
              <a:t>Web </a:t>
            </a: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kojoj</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pristupa</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preko</a:t>
            </a:r>
            <a:r>
              <a:rPr lang="en-US" sz="2000" dirty="0">
                <a:solidFill>
                  <a:sysClr val="windowText" lastClr="000000"/>
                </a:solidFill>
                <a:latin typeface="Calibri" panose="020F0502020204030204"/>
              </a:rPr>
              <a:t> web </a:t>
            </a:r>
            <a:r>
              <a:rPr lang="en-US" sz="2000" dirty="0" err="1">
                <a:solidFill>
                  <a:sysClr val="windowText" lastClr="000000"/>
                </a:solidFill>
                <a:latin typeface="Calibri" panose="020F0502020204030204"/>
              </a:rPr>
              <a:t>browsera</a:t>
            </a:r>
            <a:endParaRPr lang="sr-Latn-RS" sz="2000" dirty="0">
              <a:solidFill>
                <a:sysClr val="windowText" lastClr="000000"/>
              </a:solidFill>
              <a:latin typeface="Calibri" panose="020F0502020204030204"/>
            </a:endParaRPr>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2033666"/>
            <a:ext cx="3750736" cy="1590179"/>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HTML</a:t>
            </a:r>
          </a:p>
          <a:p>
            <a:pPr>
              <a:spcAft>
                <a:spcPts val="400"/>
              </a:spcAft>
            </a:pPr>
            <a:r>
              <a:rPr lang="en-US" sz="2000" dirty="0" err="1">
                <a:solidFill>
                  <a:sysClr val="windowText" lastClr="000000"/>
                </a:solidFill>
                <a:latin typeface="Calibri" panose="020F0502020204030204"/>
              </a:rPr>
              <a:t>Opisuje</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strukturu</a:t>
            </a:r>
            <a:r>
              <a:rPr lang="en-US" sz="2000" dirty="0">
                <a:solidFill>
                  <a:sysClr val="windowText" lastClr="000000"/>
                </a:solidFill>
                <a:latin typeface="Calibri" panose="020F0502020204030204"/>
              </a:rPr>
              <a:t> </a:t>
            </a:r>
            <a:r>
              <a:rPr lang="sr-Latn-RS" sz="2000" dirty="0">
                <a:solidFill>
                  <a:sysClr val="windowText" lastClr="000000"/>
                </a:solidFill>
                <a:latin typeface="Calibri" panose="020F0502020204030204"/>
              </a:rPr>
              <a:t>web stranice i ubacuje ostale tehnologije u nju</a:t>
            </a:r>
          </a:p>
          <a:p>
            <a:pPr>
              <a:spcAft>
                <a:spcPts val="400"/>
              </a:spcAft>
            </a:pPr>
            <a:r>
              <a:rPr lang="sr-Latn-RS" sz="2000" dirty="0">
                <a:solidFill>
                  <a:sysClr val="windowText" lastClr="000000"/>
                </a:solidFill>
                <a:latin typeface="Calibri" panose="020F0502020204030204"/>
              </a:rPr>
              <a:t>Platformski nezavisan</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2033666"/>
            <a:ext cx="3750736" cy="1897955"/>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CSS</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Opisuje prezentaciju web stranice nezavisno od njene strukture</a:t>
            </a:r>
          </a:p>
          <a:p>
            <a:pPr>
              <a:spcAft>
                <a:spcPts val="400"/>
              </a:spcAft>
            </a:pPr>
            <a:r>
              <a:rPr lang="sr-Latn-RS" sz="2000" dirty="0">
                <a:solidFill>
                  <a:sysClr val="windowText" lastClr="000000"/>
                </a:solidFill>
                <a:latin typeface="Calibri" panose="020F0502020204030204"/>
              </a:rPr>
              <a:t>Zbog česte pojave standardizovan među web browserima</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7" y="2033666"/>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JavaScript</a:t>
            </a:r>
            <a:endParaRPr lang="sr-Latn-RS" sz="2400" b="1" dirty="0">
              <a:solidFill>
                <a:srgbClr val="01023B"/>
              </a:solidFill>
              <a:latin typeface="Calibri" panose="020F0502020204030204"/>
            </a:endParaRPr>
          </a:p>
          <a:p>
            <a:pPr>
              <a:spcAft>
                <a:spcPts val="400"/>
              </a:spcAft>
            </a:pPr>
            <a:r>
              <a:rPr lang="sr-Latn-RS" sz="2000" dirty="0">
                <a:latin typeface="Calibri" panose="020F0502020204030204"/>
              </a:rPr>
              <a:t>Jednonitni, interpretirani, dinamički tipizirani jezik sa koji podržava OO, imperativno i deklarativno programiranje</a:t>
            </a:r>
          </a:p>
          <a:p>
            <a:pPr>
              <a:spcAft>
                <a:spcPts val="400"/>
              </a:spcAft>
            </a:pPr>
            <a:r>
              <a:rPr lang="sr-Latn-RS" sz="2000" dirty="0">
                <a:latin typeface="Calibri" panose="020F0502020204030204"/>
              </a:rPr>
              <a:t>Veoma često korišćen kao skripting jezik za web stranice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4006019"/>
            <a:ext cx="3750736" cy="201080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&lt;html&gt;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    &lt;h1&gt;This is a heading&lt;/h1&gt;</a:t>
            </a:r>
          </a:p>
          <a:p>
            <a:pPr>
              <a:spcAft>
                <a:spcPts val="400"/>
              </a:spcAft>
            </a:pPr>
            <a:r>
              <a:rPr lang="en-US" dirty="0">
                <a:solidFill>
                  <a:srgbClr val="EA9A5C"/>
                </a:solidFill>
                <a:latin typeface="Calibri" panose="020F0502020204030204"/>
              </a:rPr>
              <a:t>    &lt;p&gt;This is a paragraph.&lt;/p&gt;</a:t>
            </a:r>
          </a:p>
          <a:p>
            <a:pPr>
              <a:spcAft>
                <a:spcPts val="400"/>
              </a:spcAft>
            </a:pPr>
            <a:r>
              <a:rPr lang="en-US" dirty="0">
                <a:solidFill>
                  <a:srgbClr val="EA9A5C"/>
                </a:solidFill>
                <a:latin typeface="Calibri" panose="020F0502020204030204"/>
              </a:rPr>
              <a:t>  &lt;/body&gt;</a:t>
            </a:r>
          </a:p>
          <a:p>
            <a:pPr>
              <a:spcAft>
                <a:spcPts val="400"/>
              </a:spcAft>
            </a:pPr>
            <a:r>
              <a:rPr lang="en-US" dirty="0">
                <a:solidFill>
                  <a:srgbClr val="EA9A5C"/>
                </a:solidFill>
                <a:latin typeface="Calibri" panose="020F0502020204030204"/>
              </a:rPr>
              <a:t>&lt;/html&gt;</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4334314"/>
            <a:ext cx="1952522" cy="1682512"/>
          </a:xfrm>
          <a:prstGeom prst="rect">
            <a:avLst/>
          </a:prstGeom>
          <a:noFill/>
        </p:spPr>
        <p:txBody>
          <a:bodyPr wrap="none" rtlCol="0">
            <a:spAutoFit/>
          </a:bodyPr>
          <a:lstStyle/>
          <a:p>
            <a:pPr>
              <a:spcAft>
                <a:spcPts val="400"/>
              </a:spcAft>
            </a:pPr>
            <a:r>
              <a:rPr lang="sr-Latn-RS" sz="1800" dirty="0">
                <a:solidFill>
                  <a:srgbClr val="A53F52"/>
                </a:solidFill>
                <a:latin typeface="Calibri" panose="020F0502020204030204"/>
              </a:rPr>
              <a:t>h1,</a:t>
            </a:r>
            <a:r>
              <a:rPr lang="en-US" sz="1800" dirty="0">
                <a:solidFill>
                  <a:srgbClr val="A53F52"/>
                </a:solidFill>
                <a:latin typeface="Calibri" panose="020F0502020204030204"/>
              </a:rPr>
              <a:t> </a:t>
            </a:r>
            <a:r>
              <a:rPr lang="sr-Latn-RS" sz="1800" dirty="0">
                <a:solidFill>
                  <a:srgbClr val="A53F52"/>
                </a:solidFill>
                <a:latin typeface="Calibri" panose="020F0502020204030204"/>
              </a:rPr>
              <a:t>p {</a:t>
            </a:r>
          </a:p>
          <a:p>
            <a:pPr>
              <a:spcAft>
                <a:spcPts val="400"/>
              </a:spcAft>
            </a:pPr>
            <a:r>
              <a:rPr lang="sr-Latn-RS" sz="1800" dirty="0">
                <a:solidFill>
                  <a:srgbClr val="A53F52"/>
                </a:solidFill>
                <a:latin typeface="Calibri" panose="020F0502020204030204"/>
              </a:rPr>
              <a:t>  text-align: center;</a:t>
            </a:r>
          </a:p>
          <a:p>
            <a:pPr>
              <a:spcAft>
                <a:spcPts val="400"/>
              </a:spcAft>
            </a:pPr>
            <a:r>
              <a:rPr lang="sr-Latn-RS" sz="1800" dirty="0">
                <a:solidFill>
                  <a:srgbClr val="A53F52"/>
                </a:solidFill>
                <a:latin typeface="Calibri" panose="020F0502020204030204"/>
              </a:rPr>
              <a:t>  color: red;</a:t>
            </a:r>
            <a:endParaRPr lang="en-US" sz="1800" dirty="0">
              <a:solidFill>
                <a:srgbClr val="A53F52"/>
              </a:solidFill>
              <a:latin typeface="Calibri" panose="020F0502020204030204"/>
            </a:endParaRPr>
          </a:p>
          <a:p>
            <a:pPr>
              <a:spcAft>
                <a:spcPts val="400"/>
              </a:spcAft>
            </a:pPr>
            <a:r>
              <a:rPr lang="en-US" dirty="0">
                <a:solidFill>
                  <a:srgbClr val="A53F52"/>
                </a:solidFill>
                <a:latin typeface="Calibri" panose="020F0502020204030204"/>
              </a:rPr>
              <a:t>  display: block;</a:t>
            </a:r>
            <a:endParaRPr lang="sr-Latn-RS" sz="1800" dirty="0">
              <a:solidFill>
                <a:srgbClr val="A53F52"/>
              </a:solidFill>
              <a:latin typeface="Calibri" panose="020F0502020204030204"/>
            </a:endParaRPr>
          </a:p>
          <a:p>
            <a:pPr>
              <a:spcAft>
                <a:spcPts val="400"/>
              </a:spcAft>
            </a:pPr>
            <a:r>
              <a:rPr lang="sr-Latn-RS" sz="1800" dirty="0">
                <a:solidFill>
                  <a:srgbClr val="A53F52"/>
                </a:solidFill>
                <a:latin typeface="Calibri" panose="020F0502020204030204"/>
              </a:rPr>
              <a:t>}</a:t>
            </a:r>
          </a:p>
        </p:txBody>
      </p:sp>
      <p:sp>
        <p:nvSpPr>
          <p:cNvPr id="14" name="TextBox 13">
            <a:extLst>
              <a:ext uri="{FF2B5EF4-FFF2-40B4-BE49-F238E27FC236}">
                <a16:creationId xmlns:a16="http://schemas.microsoft.com/office/drawing/2014/main" id="{0E956805-152F-5365-B7EB-0B4901CA7677}"/>
              </a:ext>
            </a:extLst>
          </p:cNvPr>
          <p:cNvSpPr txBox="1"/>
          <p:nvPr/>
        </p:nvSpPr>
        <p:spPr>
          <a:xfrm>
            <a:off x="8192217" y="4662609"/>
            <a:ext cx="3750735" cy="1354217"/>
          </a:xfrm>
          <a:prstGeom prst="rect">
            <a:avLst/>
          </a:prstGeom>
          <a:noFill/>
        </p:spPr>
        <p:txBody>
          <a:bodyPr wrap="square" rtlCol="0">
            <a:spAutoFit/>
          </a:bodyPr>
          <a:lstStyle/>
          <a:p>
            <a:pPr>
              <a:spcAft>
                <a:spcPts val="400"/>
              </a:spcAft>
            </a:pPr>
            <a:r>
              <a:rPr lang="sr-Latn-RS" sz="1800" dirty="0">
                <a:solidFill>
                  <a:srgbClr val="01023B"/>
                </a:solidFill>
              </a:rPr>
              <a:t>var txt1 = "</a:t>
            </a:r>
            <a:r>
              <a:rPr lang="en-US" sz="1800" dirty="0">
                <a:solidFill>
                  <a:srgbClr val="01023B"/>
                </a:solidFill>
              </a:rPr>
              <a:t>This is</a:t>
            </a:r>
            <a:r>
              <a:rPr lang="sr-Latn-RS" sz="1800" dirty="0">
                <a:solidFill>
                  <a:srgbClr val="01023B"/>
                </a:solidFill>
              </a:rPr>
              <a:t>";</a:t>
            </a:r>
          </a:p>
          <a:p>
            <a:pPr>
              <a:spcAft>
                <a:spcPts val="400"/>
              </a:spcAft>
            </a:pPr>
            <a:r>
              <a:rPr lang="sr-Latn-RS" sz="1800" dirty="0">
                <a:solidFill>
                  <a:srgbClr val="01023B"/>
                </a:solidFill>
              </a:rPr>
              <a:t>var txt2 = "</a:t>
            </a:r>
            <a:r>
              <a:rPr lang="en-US" sz="1800" dirty="0">
                <a:solidFill>
                  <a:srgbClr val="01023B"/>
                </a:solidFill>
              </a:rPr>
              <a:t>a JS paragraph</a:t>
            </a:r>
            <a:r>
              <a:rPr lang="sr-Latn-RS" sz="1800" dirty="0">
                <a:solidFill>
                  <a:srgbClr val="01023B"/>
                </a:solidFill>
              </a:rPr>
              <a:t>";</a:t>
            </a:r>
          </a:p>
          <a:p>
            <a:pPr>
              <a:spcAft>
                <a:spcPts val="400"/>
              </a:spcAft>
            </a:pPr>
            <a:r>
              <a:rPr lang="sr-Latn-RS" sz="1800" dirty="0">
                <a:solidFill>
                  <a:srgbClr val="01023B"/>
                </a:solidFill>
              </a:rPr>
              <a:t>document.getElement</a:t>
            </a:r>
            <a:r>
              <a:rPr lang="en-US" sz="1800" b="0" i="0" dirty="0" err="1">
                <a:solidFill>
                  <a:srgbClr val="01023B"/>
                </a:solidFill>
                <a:effectLst/>
              </a:rPr>
              <a:t>TagName</a:t>
            </a:r>
            <a:r>
              <a:rPr lang="en-US" sz="1800" b="0" i="0" dirty="0">
                <a:solidFill>
                  <a:srgbClr val="01023B"/>
                </a:solidFill>
                <a:effectLst/>
              </a:rPr>
              <a:t> </a:t>
            </a:r>
            <a:r>
              <a:rPr lang="sr-Latn-RS" sz="1800" dirty="0">
                <a:solidFill>
                  <a:srgbClr val="01023B"/>
                </a:solidFill>
              </a:rPr>
              <a:t>("</a:t>
            </a:r>
            <a:r>
              <a:rPr lang="en-US" sz="1800" dirty="0">
                <a:solidFill>
                  <a:srgbClr val="01023B"/>
                </a:solidFill>
              </a:rPr>
              <a:t>p</a:t>
            </a:r>
            <a:r>
              <a:rPr lang="sr-Latn-RS" sz="1800" dirty="0">
                <a:solidFill>
                  <a:srgbClr val="01023B"/>
                </a:solidFill>
              </a:rPr>
              <a:t>")</a:t>
            </a:r>
            <a:endParaRPr lang="en-US" sz="1800" dirty="0">
              <a:solidFill>
                <a:srgbClr val="01023B"/>
              </a:solidFill>
            </a:endParaRPr>
          </a:p>
          <a:p>
            <a:pPr>
              <a:spcAft>
                <a:spcPts val="400"/>
              </a:spcAft>
            </a:pPr>
            <a:r>
              <a:rPr lang="sr-Latn-RS" sz="1800" dirty="0">
                <a:solidFill>
                  <a:srgbClr val="01023B"/>
                </a:solidFill>
              </a:rPr>
              <a:t>.innerHTML = txt1 + txt2;</a:t>
            </a:r>
          </a:p>
        </p:txBody>
      </p:sp>
    </p:spTree>
    <p:extLst>
      <p:ext uri="{BB962C8B-B14F-4D97-AF65-F5344CB8AC3E}">
        <p14:creationId xmlns:p14="http://schemas.microsoft.com/office/powerpoint/2010/main" val="9515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5662570" cy="861774"/>
          </a:xfrm>
          <a:prstGeom prst="rect">
            <a:avLst/>
          </a:prstGeom>
          <a:noFill/>
        </p:spPr>
        <p:txBody>
          <a:bodyPr wrap="square" rtlCol="0">
            <a:spAutoFit/>
          </a:bodyPr>
          <a:lstStyle/>
          <a:p>
            <a:r>
              <a:rPr kumimoji="0" lang="sr-Latn-RS" sz="3200" b="0" i="0" u="none" strike="noStrike" kern="1200" cap="none" normalizeH="0" baseline="0" noProof="0" dirty="0">
                <a:ln>
                  <a:noFill/>
                </a:ln>
                <a:solidFill>
                  <a:sysClr val="windowText" lastClr="000000"/>
                </a:solidFill>
                <a:effectLst/>
                <a:uLnTx/>
                <a:uFillTx/>
                <a:latin typeface="+mj-lt"/>
                <a:ea typeface="+mn-ea"/>
                <a:cs typeface="+mn-cs"/>
              </a:rPr>
              <a:t>KORIŠĆENE TEHNOLOGIJE</a:t>
            </a:r>
            <a:endParaRPr kumimoji="0" lang="en-US" sz="3200" b="0" i="0" u="none" strike="noStrike" kern="1200" cap="none" normalizeH="0" baseline="0" noProof="0" dirty="0">
              <a:ln>
                <a:noFill/>
              </a:ln>
              <a:solidFill>
                <a:sysClr val="windowText" lastClr="000000"/>
              </a:solidFill>
              <a:effectLst/>
              <a:uLnTx/>
              <a:uFillTx/>
              <a:latin typeface="+mj-lt"/>
              <a:ea typeface="+mn-ea"/>
              <a:cs typeface="+mn-cs"/>
            </a:endParaRPr>
          </a:p>
          <a:p>
            <a:endParaRPr lang="en-US" dirty="0"/>
          </a:p>
        </p:txBody>
      </p:sp>
      <p:sp>
        <p:nvSpPr>
          <p:cNvPr id="9" name="TextBox 8">
            <a:extLst>
              <a:ext uri="{FF2B5EF4-FFF2-40B4-BE49-F238E27FC236}">
                <a16:creationId xmlns:a16="http://schemas.microsoft.com/office/drawing/2014/main" id="{CFF14C3B-A54A-233C-797E-0AF54B91C7C5}"/>
              </a:ext>
            </a:extLst>
          </p:cNvPr>
          <p:cNvSpPr txBox="1"/>
          <p:nvPr/>
        </p:nvSpPr>
        <p:spPr>
          <a:xfrm>
            <a:off x="542485" y="1510448"/>
            <a:ext cx="3750736" cy="2000548"/>
          </a:xfrm>
          <a:prstGeom prst="rect">
            <a:avLst/>
          </a:prstGeom>
          <a:noFill/>
          <a:ln>
            <a:solidFill>
              <a:srgbClr val="EA9A5C"/>
            </a:solidFill>
          </a:ln>
        </p:spPr>
        <p:txBody>
          <a:bodyPr wrap="square" rtlCol="0">
            <a:spAutoFit/>
          </a:bodyPr>
          <a:lstStyle/>
          <a:p>
            <a:pPr>
              <a:spcAft>
                <a:spcPts val="1200"/>
              </a:spcAft>
            </a:pPr>
            <a:r>
              <a:rPr lang="en-US" sz="2400" b="1" dirty="0">
                <a:solidFill>
                  <a:srgbClr val="EA9A5C"/>
                </a:solidFill>
                <a:latin typeface="Calibri" panose="020F0502020204030204"/>
              </a:rPr>
              <a:t>Pug (Jade)</a:t>
            </a:r>
          </a:p>
          <a:p>
            <a:pPr>
              <a:spcAft>
                <a:spcPts val="400"/>
              </a:spcAft>
            </a:pPr>
            <a:r>
              <a:rPr lang="en-US" sz="2000" dirty="0">
                <a:solidFill>
                  <a:sysClr val="windowText" lastClr="000000"/>
                </a:solidFill>
                <a:latin typeface="Calibri" panose="020F0502020204030204"/>
              </a:rPr>
              <a:t>Node-</a:t>
            </a:r>
            <a:r>
              <a:rPr lang="en-US" sz="2000" dirty="0" err="1">
                <a:solidFill>
                  <a:sysClr val="windowText" lastClr="000000"/>
                </a:solidFill>
                <a:latin typeface="Calibri" panose="020F0502020204030204"/>
              </a:rPr>
              <a:t>ov</a:t>
            </a:r>
            <a:r>
              <a:rPr lang="en-US" sz="2000" dirty="0">
                <a:solidFill>
                  <a:sysClr val="windowText" lastClr="000000"/>
                </a:solidFill>
                <a:latin typeface="Calibri" panose="020F0502020204030204"/>
              </a:rPr>
              <a:t> generator HTML </a:t>
            </a:r>
            <a:r>
              <a:rPr lang="sr-Latn-RS" sz="2000" dirty="0">
                <a:solidFill>
                  <a:sysClr val="windowText" lastClr="000000"/>
                </a:solidFill>
                <a:latin typeface="Calibri" panose="020F0502020204030204"/>
              </a:rPr>
              <a:t>šablona</a:t>
            </a:r>
          </a:p>
          <a:p>
            <a:pPr>
              <a:spcAft>
                <a:spcPts val="400"/>
              </a:spcAft>
            </a:pPr>
            <a:r>
              <a:rPr lang="sr-Latn-RS" sz="2000" dirty="0">
                <a:solidFill>
                  <a:sysClr val="windowText" lastClr="000000"/>
                </a:solidFill>
                <a:latin typeface="Calibri" panose="020F0502020204030204"/>
              </a:rPr>
              <a:t>Lakša sintaksa, bitni razmaci</a:t>
            </a:r>
          </a:p>
          <a:p>
            <a:pPr>
              <a:spcAft>
                <a:spcPts val="400"/>
              </a:spcAft>
            </a:pPr>
            <a:r>
              <a:rPr lang="sr-Latn-RS" sz="2000" dirty="0">
                <a:solidFill>
                  <a:sysClr val="windowText" lastClr="000000"/>
                </a:solidFill>
                <a:latin typeface="Calibri" panose="020F0502020204030204"/>
              </a:rPr>
              <a:t>Parent-child arhitektura</a:t>
            </a:r>
          </a:p>
          <a:p>
            <a:pPr>
              <a:spcAft>
                <a:spcPts val="400"/>
              </a:spcAft>
            </a:pPr>
            <a:r>
              <a:rPr lang="sr-Latn-RS" sz="2000" dirty="0">
                <a:solidFill>
                  <a:sysClr val="windowText" lastClr="000000"/>
                </a:solidFill>
                <a:latin typeface="Calibri" panose="020F0502020204030204"/>
              </a:rPr>
              <a:t>Promenljive, liste, tok kontrole, ...</a:t>
            </a:r>
            <a:endParaRPr lang="en-US" sz="2000" dirty="0">
              <a:solidFill>
                <a:sysClr val="windowText" lastClr="000000"/>
              </a:solidFill>
              <a:latin typeface="Calibri" panose="020F0502020204030204"/>
            </a:endParaRPr>
          </a:p>
        </p:txBody>
      </p:sp>
      <p:sp>
        <p:nvSpPr>
          <p:cNvPr id="10" name="TextBox 9">
            <a:extLst>
              <a:ext uri="{FF2B5EF4-FFF2-40B4-BE49-F238E27FC236}">
                <a16:creationId xmlns:a16="http://schemas.microsoft.com/office/drawing/2014/main" id="{16936B3B-D9E3-88B1-B613-0BCA54A4FAA0}"/>
              </a:ext>
            </a:extLst>
          </p:cNvPr>
          <p:cNvSpPr txBox="1"/>
          <p:nvPr/>
        </p:nvSpPr>
        <p:spPr>
          <a:xfrm>
            <a:off x="4367351" y="1510448"/>
            <a:ext cx="3750736" cy="2257028"/>
          </a:xfrm>
          <a:prstGeom prst="rect">
            <a:avLst/>
          </a:prstGeom>
          <a:noFill/>
          <a:ln>
            <a:solidFill>
              <a:srgbClr val="A53F52"/>
            </a:solidFill>
          </a:ln>
        </p:spPr>
        <p:txBody>
          <a:bodyPr wrap="square" rtlCol="0">
            <a:spAutoFit/>
          </a:bodyPr>
          <a:lstStyle/>
          <a:p>
            <a:pPr>
              <a:spcAft>
                <a:spcPts val="1200"/>
              </a:spcAft>
            </a:pPr>
            <a:r>
              <a:rPr lang="en-US" sz="2400" b="1" dirty="0">
                <a:solidFill>
                  <a:srgbClr val="A53F52"/>
                </a:solidFill>
                <a:latin typeface="Calibri" panose="020F0502020204030204"/>
              </a:rPr>
              <a:t>Bootstrap</a:t>
            </a:r>
            <a:endParaRPr lang="sr-Latn-RS" sz="2400" b="1" dirty="0">
              <a:solidFill>
                <a:srgbClr val="A53F52"/>
              </a:solidFill>
              <a:latin typeface="Calibri" panose="020F0502020204030204"/>
            </a:endParaRPr>
          </a:p>
          <a:p>
            <a:pPr>
              <a:spcAft>
                <a:spcPts val="400"/>
              </a:spcAft>
            </a:pPr>
            <a:r>
              <a:rPr lang="sr-Latn-RS" sz="2000" dirty="0">
                <a:solidFill>
                  <a:sysClr val="windowText" lastClr="000000"/>
                </a:solidFill>
                <a:latin typeface="Calibri" panose="020F0502020204030204"/>
              </a:rPr>
              <a:t>CSS framework</a:t>
            </a:r>
          </a:p>
          <a:p>
            <a:pPr>
              <a:spcAft>
                <a:spcPts val="400"/>
              </a:spcAft>
            </a:pPr>
            <a:r>
              <a:rPr lang="sr-Latn-RS" sz="2000" dirty="0">
                <a:solidFill>
                  <a:sysClr val="windowText" lastClr="000000"/>
                </a:solidFill>
                <a:latin typeface="Calibri" panose="020F0502020204030204"/>
              </a:rPr>
              <a:t>Napravljen pomoću CSS-ovog preprocesora SASS-a za Twitter</a:t>
            </a:r>
          </a:p>
          <a:p>
            <a:pPr>
              <a:spcAft>
                <a:spcPts val="400"/>
              </a:spcAft>
            </a:pPr>
            <a:r>
              <a:rPr lang="sr-Latn-RS" sz="2000" dirty="0">
                <a:solidFill>
                  <a:sysClr val="windowText" lastClr="000000"/>
                </a:solidFill>
                <a:latin typeface="Calibri" panose="020F0502020204030204"/>
              </a:rPr>
              <a:t>Promenljive, nasleđivanje, funkcije, ugnežđena pravila, ...</a:t>
            </a:r>
            <a:endParaRPr lang="en-US" sz="2000" dirty="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D4216407-C8E5-A150-D235-BA44227B23CD}"/>
              </a:ext>
            </a:extLst>
          </p:cNvPr>
          <p:cNvSpPr txBox="1"/>
          <p:nvPr/>
        </p:nvSpPr>
        <p:spPr>
          <a:xfrm>
            <a:off x="8192216" y="1510448"/>
            <a:ext cx="3750736" cy="2513509"/>
          </a:xfrm>
          <a:prstGeom prst="rect">
            <a:avLst/>
          </a:prstGeom>
          <a:noFill/>
          <a:ln>
            <a:solidFill>
              <a:srgbClr val="01023B"/>
            </a:solidFill>
          </a:ln>
        </p:spPr>
        <p:txBody>
          <a:bodyPr wrap="square" rtlCol="0">
            <a:spAutoFit/>
          </a:bodyPr>
          <a:lstStyle/>
          <a:p>
            <a:pPr>
              <a:spcAft>
                <a:spcPts val="1200"/>
              </a:spcAft>
            </a:pPr>
            <a:r>
              <a:rPr lang="en-US" sz="2400" b="1" dirty="0">
                <a:solidFill>
                  <a:srgbClr val="01023B"/>
                </a:solidFill>
                <a:latin typeface="Calibri" panose="020F0502020204030204"/>
              </a:rPr>
              <a:t>N</a:t>
            </a:r>
            <a:r>
              <a:rPr lang="sr-Latn-RS" sz="2400" b="1" dirty="0">
                <a:solidFill>
                  <a:srgbClr val="01023B"/>
                </a:solidFill>
                <a:latin typeface="Calibri" panose="020F0502020204030204"/>
              </a:rPr>
              <a:t>ode</a:t>
            </a:r>
            <a:r>
              <a:rPr lang="en-US" sz="2400" b="1" dirty="0">
                <a:solidFill>
                  <a:srgbClr val="01023B"/>
                </a:solidFill>
                <a:latin typeface="Calibri" panose="020F0502020204030204"/>
              </a:rPr>
              <a:t>.</a:t>
            </a:r>
            <a:r>
              <a:rPr lang="sr-Latn-RS" sz="2400" b="1" dirty="0">
                <a:solidFill>
                  <a:srgbClr val="01023B"/>
                </a:solidFill>
                <a:latin typeface="Calibri" panose="020F0502020204030204"/>
              </a:rPr>
              <a:t>js</a:t>
            </a:r>
          </a:p>
          <a:p>
            <a:pPr>
              <a:spcAft>
                <a:spcPts val="400"/>
              </a:spcAft>
            </a:pPr>
            <a:r>
              <a:rPr lang="sr-Latn-RS" sz="2000" dirty="0">
                <a:latin typeface="Calibri" panose="020F0502020204030204"/>
              </a:rPr>
              <a:t>Runtime environment koji dozvoljava JS-u da se izvršava izvan web browsera (npr. u CL ili na back-endu)</a:t>
            </a:r>
          </a:p>
          <a:p>
            <a:pPr>
              <a:spcAft>
                <a:spcPts val="400"/>
              </a:spcAft>
            </a:pPr>
            <a:r>
              <a:rPr lang="sr-Latn-RS" sz="2000" dirty="0">
                <a:latin typeface="Calibri" panose="020F0502020204030204"/>
              </a:rPr>
              <a:t>Event-driven arhitektura koja koristi callback-ove</a:t>
            </a:r>
            <a:endParaRPr lang="en-US" sz="2000" dirty="0">
              <a:latin typeface="Calibri" panose="020F0502020204030204"/>
            </a:endParaRPr>
          </a:p>
        </p:txBody>
      </p:sp>
      <p:sp>
        <p:nvSpPr>
          <p:cNvPr id="12" name="TextBox 11">
            <a:extLst>
              <a:ext uri="{FF2B5EF4-FFF2-40B4-BE49-F238E27FC236}">
                <a16:creationId xmlns:a16="http://schemas.microsoft.com/office/drawing/2014/main" id="{000A69DB-38D4-1682-C135-980446204C81}"/>
              </a:ext>
            </a:extLst>
          </p:cNvPr>
          <p:cNvSpPr txBox="1"/>
          <p:nvPr/>
        </p:nvSpPr>
        <p:spPr>
          <a:xfrm>
            <a:off x="542485" y="3631428"/>
            <a:ext cx="3750736" cy="2667397"/>
          </a:xfrm>
          <a:prstGeom prst="rect">
            <a:avLst/>
          </a:prstGeom>
          <a:noFill/>
        </p:spPr>
        <p:txBody>
          <a:bodyPr wrap="square" rtlCol="0">
            <a:spAutoFit/>
          </a:bodyPr>
          <a:lstStyle/>
          <a:p>
            <a:pPr>
              <a:spcAft>
                <a:spcPts val="400"/>
              </a:spcAft>
            </a:pPr>
            <a:r>
              <a:rPr lang="en-US" dirty="0">
                <a:solidFill>
                  <a:srgbClr val="EA9A5C"/>
                </a:solidFill>
                <a:latin typeface="Calibri" panose="020F0502020204030204"/>
              </a:rPr>
              <a:t>- var user = {description: 'foo bar'}</a:t>
            </a:r>
          </a:p>
          <a:p>
            <a:pPr>
              <a:spcAft>
                <a:spcPts val="400"/>
              </a:spcAft>
            </a:pPr>
            <a:r>
              <a:rPr lang="en-US" dirty="0">
                <a:solidFill>
                  <a:srgbClr val="EA9A5C"/>
                </a:solidFill>
                <a:latin typeface="Calibri" panose="020F0502020204030204"/>
              </a:rPr>
              <a:t>- var </a:t>
            </a:r>
            <a:r>
              <a:rPr lang="en-US" dirty="0" err="1">
                <a:solidFill>
                  <a:srgbClr val="EA9A5C"/>
                </a:solidFill>
                <a:latin typeface="Calibri" panose="020F0502020204030204"/>
              </a:rPr>
              <a:t>authorised</a:t>
            </a:r>
            <a:r>
              <a:rPr lang="en-US" dirty="0">
                <a:solidFill>
                  <a:srgbClr val="EA9A5C"/>
                </a:solidFill>
                <a:latin typeface="Calibri" panose="020F0502020204030204"/>
              </a:rPr>
              <a:t> = false</a:t>
            </a:r>
          </a:p>
          <a:p>
            <a:pPr>
              <a:spcAft>
                <a:spcPts val="400"/>
              </a:spcAft>
            </a:pPr>
            <a:r>
              <a:rPr lang="en-US" dirty="0">
                <a:solidFill>
                  <a:srgbClr val="EA9A5C"/>
                </a:solidFill>
                <a:latin typeface="Calibri" panose="020F0502020204030204"/>
              </a:rPr>
              <a:t>if </a:t>
            </a:r>
            <a:r>
              <a:rPr lang="en-US" dirty="0" err="1">
                <a:solidFill>
                  <a:srgbClr val="EA9A5C"/>
                </a:solidFill>
                <a:latin typeface="Calibri" panose="020F0502020204030204"/>
              </a:rPr>
              <a:t>user.description</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h2.green Description </a:t>
            </a:r>
            <a:endParaRPr lang="sr-Latn-R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else if </a:t>
            </a:r>
            <a:r>
              <a:rPr lang="en-US" dirty="0" err="1">
                <a:solidFill>
                  <a:srgbClr val="EA9A5C"/>
                </a:solidFill>
                <a:latin typeface="Calibri" panose="020F0502020204030204"/>
              </a:rPr>
              <a:t>authorised</a:t>
            </a:r>
            <a:endParaRPr lang="en-US" dirty="0">
              <a:solidFill>
                <a:srgbClr val="EA9A5C"/>
              </a:solidFill>
              <a:latin typeface="Calibri" panose="020F0502020204030204"/>
            </a:endParaRPr>
          </a:p>
          <a:p>
            <a:pPr>
              <a:spcAft>
                <a:spcPts val="400"/>
              </a:spcAft>
            </a:pPr>
            <a:r>
              <a:rPr lang="en-US" dirty="0">
                <a:solidFill>
                  <a:srgbClr val="EA9A5C"/>
                </a:solidFill>
                <a:latin typeface="Calibri" panose="020F0502020204030204"/>
              </a:rPr>
              <a:t>    h2.blue Description</a:t>
            </a:r>
          </a:p>
          <a:p>
            <a:pPr>
              <a:spcAft>
                <a:spcPts val="400"/>
              </a:spcAft>
            </a:pPr>
            <a:r>
              <a:rPr lang="en-US" dirty="0">
                <a:solidFill>
                  <a:srgbClr val="EA9A5C"/>
                </a:solidFill>
                <a:latin typeface="Calibri" panose="020F0502020204030204"/>
              </a:rPr>
              <a:t>else</a:t>
            </a:r>
          </a:p>
          <a:p>
            <a:pPr>
              <a:spcAft>
                <a:spcPts val="400"/>
              </a:spcAft>
            </a:pPr>
            <a:r>
              <a:rPr lang="en-US" dirty="0">
                <a:solidFill>
                  <a:srgbClr val="EA9A5C"/>
                </a:solidFill>
                <a:latin typeface="Calibri" panose="020F0502020204030204"/>
              </a:rPr>
              <a:t>    h2.red Description</a:t>
            </a:r>
          </a:p>
        </p:txBody>
      </p:sp>
      <p:sp>
        <p:nvSpPr>
          <p:cNvPr id="13" name="TextBox 12">
            <a:extLst>
              <a:ext uri="{FF2B5EF4-FFF2-40B4-BE49-F238E27FC236}">
                <a16:creationId xmlns:a16="http://schemas.microsoft.com/office/drawing/2014/main" id="{7890773C-048F-DBBC-3A71-D4D89FF91767}"/>
              </a:ext>
            </a:extLst>
          </p:cNvPr>
          <p:cNvSpPr txBox="1"/>
          <p:nvPr/>
        </p:nvSpPr>
        <p:spPr>
          <a:xfrm>
            <a:off x="4351563" y="3990504"/>
            <a:ext cx="3766524" cy="2010807"/>
          </a:xfrm>
          <a:prstGeom prst="rect">
            <a:avLst/>
          </a:prstGeom>
          <a:noFill/>
        </p:spPr>
        <p:txBody>
          <a:bodyPr wrap="square" rtlCol="0">
            <a:spAutoFit/>
          </a:bodyPr>
          <a:lstStyle/>
          <a:p>
            <a:pPr>
              <a:spcAft>
                <a:spcPts val="400"/>
              </a:spcAft>
            </a:pPr>
            <a:r>
              <a:rPr lang="en-US" sz="1800" dirty="0">
                <a:solidFill>
                  <a:srgbClr val="A53F52"/>
                </a:solidFill>
                <a:latin typeface="Calibri" panose="020F0502020204030204"/>
              </a:rPr>
              <a:t>&lt;div class="</a:t>
            </a:r>
            <a:r>
              <a:rPr lang="en-US" sz="1800" u="sng" dirty="0">
                <a:solidFill>
                  <a:srgbClr val="A53F52"/>
                </a:solidFill>
                <a:latin typeface="Calibri" panose="020F0502020204030204"/>
              </a:rPr>
              <a:t>container</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&lt;h2&gt;Alerts&lt;/h2&gt;</a:t>
            </a:r>
          </a:p>
          <a:p>
            <a:pPr>
              <a:spcAft>
                <a:spcPts val="400"/>
              </a:spcAft>
            </a:pPr>
            <a:r>
              <a:rPr lang="en-US" sz="1800" dirty="0">
                <a:solidFill>
                  <a:srgbClr val="A53F52"/>
                </a:solidFill>
                <a:latin typeface="Calibri" panose="020F0502020204030204"/>
              </a:rPr>
              <a:t>  &lt;div class="</a:t>
            </a:r>
            <a:r>
              <a:rPr lang="en-US" sz="1800" u="sng" dirty="0">
                <a:solidFill>
                  <a:srgbClr val="A53F52"/>
                </a:solidFill>
                <a:latin typeface="Calibri" panose="020F0502020204030204"/>
              </a:rPr>
              <a:t>alert alert-success</a:t>
            </a:r>
            <a:r>
              <a:rPr lang="en-US" sz="1800" dirty="0">
                <a:solidFill>
                  <a:srgbClr val="A53F52"/>
                </a:solidFill>
                <a:latin typeface="Calibri" panose="020F0502020204030204"/>
              </a:rPr>
              <a:t>"&gt;</a:t>
            </a:r>
          </a:p>
          <a:p>
            <a:pPr>
              <a:spcAft>
                <a:spcPts val="400"/>
              </a:spcAft>
            </a:pPr>
            <a:r>
              <a:rPr lang="en-US" sz="1800" dirty="0">
                <a:solidFill>
                  <a:srgbClr val="A53F52"/>
                </a:solidFill>
                <a:latin typeface="Calibri" panose="020F0502020204030204"/>
              </a:rPr>
              <a:t>    &lt;strong&gt;Success!&lt;/strong&gt; </a:t>
            </a:r>
            <a:endParaRPr lang="sr-Latn-RS" sz="1800" dirty="0">
              <a:solidFill>
                <a:srgbClr val="A53F52"/>
              </a:solidFill>
              <a:latin typeface="Calibri" panose="020F0502020204030204"/>
            </a:endParaRPr>
          </a:p>
          <a:p>
            <a:pPr>
              <a:spcAft>
                <a:spcPts val="400"/>
              </a:spcAft>
            </a:pPr>
            <a:r>
              <a:rPr lang="sr-Latn-RS" dirty="0">
                <a:solidFill>
                  <a:srgbClr val="A53F52"/>
                </a:solidFill>
                <a:latin typeface="Calibri" panose="020F0502020204030204"/>
              </a:rPr>
              <a:t>  </a:t>
            </a: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a:p>
            <a:pPr>
              <a:spcAft>
                <a:spcPts val="400"/>
              </a:spcAft>
            </a:pPr>
            <a:r>
              <a:rPr lang="en-US" sz="1800" dirty="0">
                <a:solidFill>
                  <a:srgbClr val="A53F52"/>
                </a:solidFill>
                <a:latin typeface="Calibri" panose="020F0502020204030204"/>
              </a:rPr>
              <a:t>&lt;/div&gt;</a:t>
            </a:r>
            <a:endParaRPr lang="sr-Latn-RS" sz="1800" dirty="0">
              <a:solidFill>
                <a:srgbClr val="A53F52"/>
              </a:solidFill>
              <a:latin typeface="Calibri" panose="020F0502020204030204"/>
            </a:endParaRPr>
          </a:p>
        </p:txBody>
      </p:sp>
      <p:sp>
        <p:nvSpPr>
          <p:cNvPr id="2" name="TextBox 1">
            <a:extLst>
              <a:ext uri="{FF2B5EF4-FFF2-40B4-BE49-F238E27FC236}">
                <a16:creationId xmlns:a16="http://schemas.microsoft.com/office/drawing/2014/main" id="{628D78D1-1334-B1F3-0784-90CD3913DA1C}"/>
              </a:ext>
            </a:extLst>
          </p:cNvPr>
          <p:cNvSpPr txBox="1"/>
          <p:nvPr/>
        </p:nvSpPr>
        <p:spPr>
          <a:xfrm>
            <a:off x="8192216" y="4103275"/>
            <a:ext cx="3750736" cy="1231106"/>
          </a:xfrm>
          <a:prstGeom prst="rect">
            <a:avLst/>
          </a:prstGeom>
          <a:noFill/>
          <a:ln>
            <a:solidFill>
              <a:srgbClr val="01023B"/>
            </a:solidFill>
          </a:ln>
        </p:spPr>
        <p:txBody>
          <a:bodyPr wrap="square" rtlCol="0">
            <a:spAutoFit/>
          </a:bodyPr>
          <a:lstStyle/>
          <a:p>
            <a:pPr>
              <a:spcAft>
                <a:spcPts val="1200"/>
              </a:spcAft>
            </a:pPr>
            <a:r>
              <a:rPr lang="sr-Latn-RS" sz="2400" b="1" dirty="0">
                <a:solidFill>
                  <a:srgbClr val="01023B"/>
                </a:solidFill>
                <a:latin typeface="Calibri" panose="020F0502020204030204"/>
              </a:rPr>
              <a:t>jQuery</a:t>
            </a:r>
          </a:p>
          <a:p>
            <a:pPr>
              <a:spcAft>
                <a:spcPts val="1200"/>
              </a:spcAft>
            </a:pPr>
            <a:r>
              <a:rPr lang="sr-Latn-RS" sz="2000" dirty="0">
                <a:latin typeface="Calibri" panose="020F0502020204030204"/>
              </a:rPr>
              <a:t>JS biblioteka za lako upravljanje HTML-om i CSS-om</a:t>
            </a:r>
          </a:p>
        </p:txBody>
      </p:sp>
      <p:sp>
        <p:nvSpPr>
          <p:cNvPr id="4" name="TextBox 3">
            <a:extLst>
              <a:ext uri="{FF2B5EF4-FFF2-40B4-BE49-F238E27FC236}">
                <a16:creationId xmlns:a16="http://schemas.microsoft.com/office/drawing/2014/main" id="{EBD2CAE1-9795-D3AD-28E0-22E3C4E3F877}"/>
              </a:ext>
            </a:extLst>
          </p:cNvPr>
          <p:cNvSpPr txBox="1"/>
          <p:nvPr/>
        </p:nvSpPr>
        <p:spPr>
          <a:xfrm>
            <a:off x="8176429" y="5491758"/>
            <a:ext cx="3750736" cy="923330"/>
          </a:xfrm>
          <a:prstGeom prst="rect">
            <a:avLst/>
          </a:prstGeom>
          <a:noFill/>
        </p:spPr>
        <p:txBody>
          <a:bodyPr wrap="square">
            <a:spAutoFit/>
          </a:bodyPr>
          <a:lstStyle/>
          <a:p>
            <a:r>
              <a:rPr lang="en-US" dirty="0">
                <a:solidFill>
                  <a:srgbClr val="01023B"/>
                </a:solidFill>
              </a:rPr>
              <a:t>$("#p1").hover(function(){</a:t>
            </a:r>
          </a:p>
          <a:p>
            <a:r>
              <a:rPr lang="en-US" dirty="0">
                <a:solidFill>
                  <a:srgbClr val="01023B"/>
                </a:solidFill>
              </a:rPr>
              <a:t>    alert("You entered p1!");</a:t>
            </a:r>
          </a:p>
          <a:p>
            <a:r>
              <a:rPr lang="en-US" dirty="0">
                <a:solidFill>
                  <a:srgbClr val="01023B"/>
                </a:solidFill>
              </a:rPr>
              <a:t>  });</a:t>
            </a:r>
          </a:p>
        </p:txBody>
      </p:sp>
    </p:spTree>
    <p:extLst>
      <p:ext uri="{BB962C8B-B14F-4D97-AF65-F5344CB8AC3E}">
        <p14:creationId xmlns:p14="http://schemas.microsoft.com/office/powerpoint/2010/main" val="411670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F1A1280-6900-3294-ABB1-5A8DE4B41E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037" y="0"/>
            <a:ext cx="9649926" cy="6819900"/>
          </a:xfrm>
          <a:prstGeom prst="rect">
            <a:avLst/>
          </a:prstGeom>
          <a:ln w="19050">
            <a:noFill/>
          </a:ln>
        </p:spPr>
      </p:pic>
    </p:spTree>
    <p:extLst>
      <p:ext uri="{BB962C8B-B14F-4D97-AF65-F5344CB8AC3E}">
        <p14:creationId xmlns:p14="http://schemas.microsoft.com/office/powerpoint/2010/main" val="12164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86F80-DE83-7ED9-0958-E3868662BC60}"/>
              </a:ext>
            </a:extLst>
          </p:cNvPr>
          <p:cNvSpPr txBox="1"/>
          <p:nvPr/>
        </p:nvSpPr>
        <p:spPr>
          <a:xfrm>
            <a:off x="542486" y="648674"/>
            <a:ext cx="6081598" cy="861774"/>
          </a:xfrm>
          <a:prstGeom prst="rect">
            <a:avLst/>
          </a:prstGeom>
          <a:noFill/>
        </p:spPr>
        <p:txBody>
          <a:bodyPr wrap="square" rtlCol="0">
            <a:spAutoFit/>
          </a:bodyPr>
          <a:lstStyle/>
          <a:p>
            <a:r>
              <a:rPr kumimoji="0" lang="en-US" sz="3200" b="0" i="0" u="none" strike="noStrike" kern="1200" cap="none" normalizeH="0" baseline="0" noProof="0" dirty="0">
                <a:ln>
                  <a:noFill/>
                </a:ln>
                <a:solidFill>
                  <a:sysClr val="windowText" lastClr="000000"/>
                </a:solidFill>
                <a:effectLst/>
                <a:uLnTx/>
                <a:uFillTx/>
                <a:latin typeface="+mj-lt"/>
                <a:ea typeface="+mn-ea"/>
                <a:cs typeface="+mn-cs"/>
              </a:rPr>
              <a:t>POKRETANJE I PRISTUP APLIKACIJI</a:t>
            </a:r>
          </a:p>
          <a:p>
            <a:endParaRPr lang="en-US" dirty="0"/>
          </a:p>
        </p:txBody>
      </p:sp>
      <p:pic>
        <p:nvPicPr>
          <p:cNvPr id="2" name="Picture 1" descr="Graphical user interface, application&#10;&#10;Description automatically generated">
            <a:extLst>
              <a:ext uri="{FF2B5EF4-FFF2-40B4-BE49-F238E27FC236}">
                <a16:creationId xmlns:a16="http://schemas.microsoft.com/office/drawing/2014/main" id="{DE077E04-449E-D9E4-8A64-EA912DEDA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76010">
            <a:off x="9052010" y="997803"/>
            <a:ext cx="2238153" cy="4979486"/>
          </a:xfrm>
          <a:prstGeom prst="rect">
            <a:avLst/>
          </a:prstGeom>
          <a:ln w="19050">
            <a:gradFill>
              <a:gsLst>
                <a:gs pos="0">
                  <a:srgbClr val="01023B"/>
                </a:gs>
                <a:gs pos="50000">
                  <a:srgbClr val="A53F52"/>
                </a:gs>
                <a:gs pos="100000">
                  <a:srgbClr val="EA9A5C"/>
                </a:gs>
              </a:gsLst>
              <a:lin ang="5400000" scaled="1"/>
            </a:gradFill>
          </a:ln>
        </p:spPr>
      </p:pic>
      <p:sp>
        <p:nvSpPr>
          <p:cNvPr id="3" name="TextBox 2">
            <a:extLst>
              <a:ext uri="{FF2B5EF4-FFF2-40B4-BE49-F238E27FC236}">
                <a16:creationId xmlns:a16="http://schemas.microsoft.com/office/drawing/2014/main" id="{DFEA0F8B-DC82-EF42-592D-75CB97DFB3E4}"/>
              </a:ext>
            </a:extLst>
          </p:cNvPr>
          <p:cNvSpPr txBox="1"/>
          <p:nvPr/>
        </p:nvSpPr>
        <p:spPr>
          <a:xfrm>
            <a:off x="542486" y="1289825"/>
            <a:ext cx="7981376" cy="861774"/>
          </a:xfrm>
          <a:prstGeom prst="rect">
            <a:avLst/>
          </a:prstGeom>
          <a:noFill/>
        </p:spPr>
        <p:txBody>
          <a:bodyPr wrap="square" rtlCol="0">
            <a:spAutoFit/>
          </a:bodyPr>
          <a:lstStyle/>
          <a:p>
            <a:pPr>
              <a:spcAft>
                <a:spcPts val="1200"/>
              </a:spcAft>
            </a:pPr>
            <a:r>
              <a:rPr lang="en-US" sz="2000" dirty="0" err="1">
                <a:solidFill>
                  <a:sysClr val="windowText" lastClr="000000"/>
                </a:solidFill>
                <a:latin typeface="Calibri" panose="020F0502020204030204"/>
              </a:rPr>
              <a:t>Aplikacija</a:t>
            </a:r>
            <a:r>
              <a:rPr lang="en-US" sz="2000" dirty="0">
                <a:solidFill>
                  <a:sysClr val="windowText" lastClr="000000"/>
                </a:solidFill>
                <a:latin typeface="Calibri" panose="020F0502020204030204"/>
              </a:rPr>
              <a:t> se </a:t>
            </a:r>
            <a:r>
              <a:rPr lang="en-US" sz="2000" dirty="0" err="1">
                <a:solidFill>
                  <a:sysClr val="windowText" lastClr="000000"/>
                </a:solidFill>
                <a:latin typeface="Calibri" panose="020F0502020204030204"/>
              </a:rPr>
              <a:t>na</a:t>
            </a:r>
            <a:r>
              <a:rPr lang="en-US" sz="2000" dirty="0">
                <a:solidFill>
                  <a:sysClr val="windowText" lastClr="000000"/>
                </a:solidFill>
                <a:latin typeface="Calibri" panose="020F0502020204030204"/>
              </a:rPr>
              <a:t> server</a:t>
            </a:r>
            <a:r>
              <a:rPr lang="sr-Latn-RS" sz="2000" dirty="0">
                <a:solidFill>
                  <a:sysClr val="windowText" lastClr="000000"/>
                </a:solidFill>
                <a:latin typeface="Calibri" panose="020F0502020204030204"/>
              </a:rPr>
              <a:t>u</a:t>
            </a:r>
            <a:r>
              <a:rPr lang="en-US" sz="2000" dirty="0">
                <a:solidFill>
                  <a:sysClr val="windowText" lastClr="000000"/>
                </a:solidFill>
                <a:latin typeface="Calibri" panose="020F0502020204030204"/>
              </a:rPr>
              <a:t> </a:t>
            </a:r>
            <a:r>
              <a:rPr lang="en-US" sz="2000" dirty="0" err="1">
                <a:solidFill>
                  <a:sysClr val="windowText" lastClr="000000"/>
                </a:solidFill>
                <a:latin typeface="Calibri" panose="020F0502020204030204"/>
              </a:rPr>
              <a:t>pokre</a:t>
            </a:r>
            <a:r>
              <a:rPr lang="sr-Latn-RS" sz="2000" dirty="0">
                <a:solidFill>
                  <a:sysClr val="windowText" lastClr="000000"/>
                </a:solidFill>
                <a:latin typeface="Calibri" panose="020F0502020204030204"/>
              </a:rPr>
              <a:t>će iz CLI komandom </a:t>
            </a:r>
            <a:r>
              <a:rPr lang="en-US" dirty="0" err="1">
                <a:latin typeface="Consolas" panose="020B0609020204030204" pitchFamily="49" charset="0"/>
              </a:rPr>
              <a:t>npm</a:t>
            </a:r>
            <a:r>
              <a:rPr lang="en-US" dirty="0">
                <a:latin typeface="Consolas" panose="020B0609020204030204" pitchFamily="49" charset="0"/>
              </a:rPr>
              <a:t> run ./index.js</a:t>
            </a:r>
            <a:endParaRPr lang="sr-Latn-RS" dirty="0">
              <a:latin typeface="Consolas" panose="020B0609020204030204" pitchFamily="49" charset="0"/>
            </a:endParaRPr>
          </a:p>
          <a:p>
            <a:pPr>
              <a:spcAft>
                <a:spcPts val="1200"/>
              </a:spcAft>
            </a:pPr>
            <a:r>
              <a:rPr lang="sr-Latn-RS" sz="2000" dirty="0"/>
              <a:t>Može joj se pristupiti sa više uređaje preko web browsera unutar iste mreže</a:t>
            </a:r>
          </a:p>
        </p:txBody>
      </p:sp>
      <p:pic>
        <p:nvPicPr>
          <p:cNvPr id="4" name="Picture 3" descr="Graphical user interface, text, application&#10;&#10;Description automatically generated">
            <a:extLst>
              <a:ext uri="{FF2B5EF4-FFF2-40B4-BE49-F238E27FC236}">
                <a16:creationId xmlns:a16="http://schemas.microsoft.com/office/drawing/2014/main" id="{3C7288C7-61C7-E918-A9D9-B717D213DE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86" y="2361863"/>
            <a:ext cx="7676872" cy="3871671"/>
          </a:xfrm>
          <a:prstGeom prst="rect">
            <a:avLst/>
          </a:prstGeom>
          <a:ln w="19050">
            <a:gradFill flip="none" rotWithShape="1">
              <a:gsLst>
                <a:gs pos="0">
                  <a:srgbClr val="01023B"/>
                </a:gs>
                <a:gs pos="50000">
                  <a:srgbClr val="A53F52"/>
                </a:gs>
                <a:gs pos="100000">
                  <a:srgbClr val="EA9A5C"/>
                </a:gs>
              </a:gsLst>
              <a:lin ang="8100000" scaled="1"/>
              <a:tileRect/>
            </a:gradFill>
          </a:ln>
        </p:spPr>
      </p:pic>
    </p:spTree>
    <p:extLst>
      <p:ext uri="{BB962C8B-B14F-4D97-AF65-F5344CB8AC3E}">
        <p14:creationId xmlns:p14="http://schemas.microsoft.com/office/powerpoint/2010/main" val="3419632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4998</TotalTime>
  <Words>7246</Words>
  <Application>Microsoft Office PowerPoint</Application>
  <PresentationFormat>Widescreen</PresentationFormat>
  <Paragraphs>529</Paragraphs>
  <Slides>50</Slides>
  <Notes>47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Consolas</vt:lpstr>
      <vt:lpstr>Office Theme</vt:lpstr>
      <vt:lpstr>SISTEM ZA VIZUELNU REPREZENTACIJU BLOCKCHAIN TEHNOLOGIJE</vt:lpstr>
      <vt:lpstr>PowerPoint Presentation</vt:lpstr>
      <vt:lpstr>UVOD U BLOCKCHAIN</vt:lpstr>
      <vt:lpstr>PowerPoint Presentation</vt:lpstr>
      <vt:lpstr>ARHITEKTURA SISTEMA</vt:lpstr>
      <vt:lpstr>PowerPoint Presentation</vt:lpstr>
      <vt:lpstr>PowerPoint Presentation</vt:lpstr>
      <vt:lpstr>PowerPoint Presentation</vt:lpstr>
      <vt:lpstr>PowerPoint Presentation</vt:lpstr>
      <vt:lpstr>GRAĐENJE BLOCKCHAINA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ZAKLJUČAK</vt:lpstr>
      <vt:lpstr>PowerPoint Presentation</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VISUAL REPRESENTATION OF BLOCKCHAIN TECHNOLOGY</dc:title>
  <dc:creator>Dimitrije Knezevic</dc:creator>
  <cp:lastModifiedBy>Dimitrije Knezevic</cp:lastModifiedBy>
  <cp:revision>77</cp:revision>
  <dcterms:created xsi:type="dcterms:W3CDTF">2023-03-04T15:09:55Z</dcterms:created>
  <dcterms:modified xsi:type="dcterms:W3CDTF">2023-05-14T09:52:19Z</dcterms:modified>
</cp:coreProperties>
</file>